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Futura" panose="020B0604020202020204" charset="0"/>
      <p:regular r:id="rId22"/>
    </p:embeddedFont>
    <p:embeddedFont>
      <p:font typeface="Glacial Indifference Bold" panose="020B0604020202020204" charset="0"/>
      <p:regular r:id="rId23"/>
    </p:embeddedFont>
    <p:embeddedFont>
      <p:font typeface="Inter" panose="020B0604020202020204" charset="0"/>
      <p:regular r:id="rId24"/>
    </p:embeddedFont>
    <p:embeddedFont>
      <p:font typeface="Inter Bold" panose="020B0604020202020204" charset="0"/>
      <p:regular r:id="rId25"/>
    </p:embeddedFont>
    <p:embeddedFont>
      <p:font typeface="Times New Roman Bold" panose="02020803070505020304" pitchFamily="18" charset="0"/>
      <p:regular r:id="rId26"/>
      <p:bold r:id="rId27"/>
    </p:embeddedFont>
    <p:embeddedFont>
      <p:font typeface="Times New Roman MT" panose="020B0604020202020204" charset="0"/>
      <p:regular r:id="rId28"/>
    </p:embeddedFont>
    <p:embeddedFont>
      <p:font typeface="Times New Roman MT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238" y="374751"/>
            <a:ext cx="936819" cy="9368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5" name="AutoShape 5"/>
          <p:cNvSpPr/>
          <p:nvPr/>
        </p:nvSpPr>
        <p:spPr>
          <a:xfrm>
            <a:off x="17197388" y="7517448"/>
            <a:ext cx="0" cy="2610617"/>
          </a:xfrm>
          <a:prstGeom prst="line">
            <a:avLst/>
          </a:prstGeom>
          <a:ln w="123825" cap="flat">
            <a:solidFill>
              <a:srgbClr val="BBC8B1"/>
            </a:solidFill>
            <a:prstDash val="sysDot"/>
            <a:headEnd type="none" w="sm" len="sm"/>
            <a:tailEnd type="none" w="sm" len="sm"/>
          </a:ln>
        </p:spPr>
      </p:sp>
      <p:grpSp>
        <p:nvGrpSpPr>
          <p:cNvPr id="6" name="Group 6"/>
          <p:cNvGrpSpPr/>
          <p:nvPr/>
        </p:nvGrpSpPr>
        <p:grpSpPr>
          <a:xfrm rot="5400000">
            <a:off x="-3081862" y="3232229"/>
            <a:ext cx="6163724" cy="3086100"/>
            <a:chOff x="0" y="0"/>
            <a:chExt cx="1623368" cy="812800"/>
          </a:xfrm>
        </p:grpSpPr>
        <p:sp>
          <p:nvSpPr>
            <p:cNvPr id="7" name="Freeform 7"/>
            <p:cNvSpPr/>
            <p:nvPr/>
          </p:nvSpPr>
          <p:spPr>
            <a:xfrm>
              <a:off x="0" y="0"/>
              <a:ext cx="1623368" cy="812800"/>
            </a:xfrm>
            <a:custGeom>
              <a:avLst/>
              <a:gdLst/>
              <a:ahLst/>
              <a:cxnLst/>
              <a:rect l="l" t="t" r="r" b="b"/>
              <a:pathLst>
                <a:path w="1623368" h="812800">
                  <a:moveTo>
                    <a:pt x="0" y="0"/>
                  </a:moveTo>
                  <a:lnTo>
                    <a:pt x="1623368" y="0"/>
                  </a:lnTo>
                  <a:lnTo>
                    <a:pt x="1623368" y="812800"/>
                  </a:lnTo>
                  <a:lnTo>
                    <a:pt x="0" y="812800"/>
                  </a:lnTo>
                  <a:close/>
                </a:path>
              </a:pathLst>
            </a:custGeom>
            <a:solidFill>
              <a:srgbClr val="EAEBE9"/>
            </a:solidFill>
          </p:spPr>
        </p:sp>
        <p:sp>
          <p:nvSpPr>
            <p:cNvPr id="8" name="TextBox 8"/>
            <p:cNvSpPr txBox="1"/>
            <p:nvPr/>
          </p:nvSpPr>
          <p:spPr>
            <a:xfrm>
              <a:off x="0" y="-47625"/>
              <a:ext cx="1623368" cy="860425"/>
            </a:xfrm>
            <a:prstGeom prst="rect">
              <a:avLst/>
            </a:prstGeom>
          </p:spPr>
          <p:txBody>
            <a:bodyPr lIns="50800" tIns="50800" rIns="50800" bIns="50800" rtlCol="0" anchor="ctr"/>
            <a:lstStyle/>
            <a:p>
              <a:pPr algn="ctr">
                <a:lnSpc>
                  <a:spcPts val="3012"/>
                </a:lnSpc>
              </a:pPr>
              <a:endParaRPr/>
            </a:p>
          </p:txBody>
        </p:sp>
      </p:grpSp>
      <p:grpSp>
        <p:nvGrpSpPr>
          <p:cNvPr id="9" name="Group 9"/>
          <p:cNvGrpSpPr/>
          <p:nvPr/>
        </p:nvGrpSpPr>
        <p:grpSpPr>
          <a:xfrm>
            <a:off x="12439967" y="7078641"/>
            <a:ext cx="4990715" cy="3053213"/>
            <a:chOff x="0" y="0"/>
            <a:chExt cx="1314427" cy="804138"/>
          </a:xfrm>
        </p:grpSpPr>
        <p:sp>
          <p:nvSpPr>
            <p:cNvPr id="10" name="Freeform 10"/>
            <p:cNvSpPr/>
            <p:nvPr/>
          </p:nvSpPr>
          <p:spPr>
            <a:xfrm>
              <a:off x="0" y="0"/>
              <a:ext cx="1314427" cy="804138"/>
            </a:xfrm>
            <a:custGeom>
              <a:avLst/>
              <a:gdLst/>
              <a:ahLst/>
              <a:cxnLst/>
              <a:rect l="l" t="t" r="r" b="b"/>
              <a:pathLst>
                <a:path w="1314427" h="804138">
                  <a:moveTo>
                    <a:pt x="0" y="0"/>
                  </a:moveTo>
                  <a:lnTo>
                    <a:pt x="1314427" y="0"/>
                  </a:lnTo>
                  <a:lnTo>
                    <a:pt x="1314427" y="804138"/>
                  </a:lnTo>
                  <a:lnTo>
                    <a:pt x="0" y="804138"/>
                  </a:lnTo>
                  <a:close/>
                </a:path>
              </a:pathLst>
            </a:custGeom>
            <a:solidFill>
              <a:srgbClr val="EAEBE9"/>
            </a:solidFill>
          </p:spPr>
        </p:sp>
        <p:sp>
          <p:nvSpPr>
            <p:cNvPr id="11" name="TextBox 11"/>
            <p:cNvSpPr txBox="1"/>
            <p:nvPr/>
          </p:nvSpPr>
          <p:spPr>
            <a:xfrm>
              <a:off x="0" y="-47625"/>
              <a:ext cx="1314427" cy="851763"/>
            </a:xfrm>
            <a:prstGeom prst="rect">
              <a:avLst/>
            </a:prstGeom>
          </p:spPr>
          <p:txBody>
            <a:bodyPr lIns="50800" tIns="50800" rIns="50800" bIns="50800" rtlCol="0" anchor="ctr"/>
            <a:lstStyle/>
            <a:p>
              <a:pPr algn="ctr">
                <a:lnSpc>
                  <a:spcPts val="3012"/>
                </a:lnSpc>
              </a:pPr>
              <a:endParaRPr/>
            </a:p>
          </p:txBody>
        </p:sp>
      </p:grpSp>
      <p:grpSp>
        <p:nvGrpSpPr>
          <p:cNvPr id="12" name="Group 12"/>
          <p:cNvGrpSpPr/>
          <p:nvPr/>
        </p:nvGrpSpPr>
        <p:grpSpPr>
          <a:xfrm rot="-10800000">
            <a:off x="17259300" y="3283293"/>
            <a:ext cx="6163724" cy="3086100"/>
            <a:chOff x="0" y="0"/>
            <a:chExt cx="1623368" cy="812800"/>
          </a:xfrm>
        </p:grpSpPr>
        <p:sp>
          <p:nvSpPr>
            <p:cNvPr id="13" name="Freeform 13"/>
            <p:cNvSpPr/>
            <p:nvPr/>
          </p:nvSpPr>
          <p:spPr>
            <a:xfrm>
              <a:off x="0" y="0"/>
              <a:ext cx="1623368" cy="812800"/>
            </a:xfrm>
            <a:custGeom>
              <a:avLst/>
              <a:gdLst/>
              <a:ahLst/>
              <a:cxnLst/>
              <a:rect l="l" t="t" r="r" b="b"/>
              <a:pathLst>
                <a:path w="1623368" h="812800">
                  <a:moveTo>
                    <a:pt x="0" y="0"/>
                  </a:moveTo>
                  <a:lnTo>
                    <a:pt x="1623368" y="0"/>
                  </a:lnTo>
                  <a:lnTo>
                    <a:pt x="1623368" y="812800"/>
                  </a:lnTo>
                  <a:lnTo>
                    <a:pt x="0" y="812800"/>
                  </a:lnTo>
                  <a:close/>
                </a:path>
              </a:pathLst>
            </a:custGeom>
            <a:solidFill>
              <a:srgbClr val="EAEBE9"/>
            </a:solidFill>
          </p:spPr>
        </p:sp>
        <p:sp>
          <p:nvSpPr>
            <p:cNvPr id="14" name="TextBox 14"/>
            <p:cNvSpPr txBox="1"/>
            <p:nvPr/>
          </p:nvSpPr>
          <p:spPr>
            <a:xfrm>
              <a:off x="0" y="-47625"/>
              <a:ext cx="1623368" cy="860425"/>
            </a:xfrm>
            <a:prstGeom prst="rect">
              <a:avLst/>
            </a:prstGeom>
          </p:spPr>
          <p:txBody>
            <a:bodyPr lIns="50800" tIns="50800" rIns="50800" bIns="50800" rtlCol="0" anchor="ctr"/>
            <a:lstStyle/>
            <a:p>
              <a:pPr algn="ctr">
                <a:lnSpc>
                  <a:spcPts val="3012"/>
                </a:lnSpc>
              </a:pPr>
              <a:endParaRPr/>
            </a:p>
          </p:txBody>
        </p:sp>
      </p:grpSp>
      <p:grpSp>
        <p:nvGrpSpPr>
          <p:cNvPr id="15" name="Group 15"/>
          <p:cNvGrpSpPr/>
          <p:nvPr/>
        </p:nvGrpSpPr>
        <p:grpSpPr>
          <a:xfrm>
            <a:off x="1897921" y="8481063"/>
            <a:ext cx="6456535" cy="2940595"/>
            <a:chOff x="0" y="0"/>
            <a:chExt cx="8608713" cy="3920794"/>
          </a:xfrm>
        </p:grpSpPr>
        <p:grpSp>
          <p:nvGrpSpPr>
            <p:cNvPr id="16" name="Group 16"/>
            <p:cNvGrpSpPr/>
            <p:nvPr/>
          </p:nvGrpSpPr>
          <p:grpSpPr>
            <a:xfrm>
              <a:off x="0" y="0"/>
              <a:ext cx="8608713" cy="2215508"/>
              <a:chOff x="0" y="0"/>
              <a:chExt cx="1700487" cy="437631"/>
            </a:xfrm>
          </p:grpSpPr>
          <p:sp>
            <p:nvSpPr>
              <p:cNvPr id="17" name="Freeform 17"/>
              <p:cNvSpPr/>
              <p:nvPr/>
            </p:nvSpPr>
            <p:spPr>
              <a:xfrm>
                <a:off x="0" y="0"/>
                <a:ext cx="1700487" cy="437631"/>
              </a:xfrm>
              <a:custGeom>
                <a:avLst/>
                <a:gdLst/>
                <a:ahLst/>
                <a:cxnLst/>
                <a:rect l="l" t="t" r="r" b="b"/>
                <a:pathLst>
                  <a:path w="1700487" h="437631">
                    <a:moveTo>
                      <a:pt x="0" y="0"/>
                    </a:moveTo>
                    <a:lnTo>
                      <a:pt x="1700487" y="0"/>
                    </a:lnTo>
                    <a:lnTo>
                      <a:pt x="1700487" y="437631"/>
                    </a:lnTo>
                    <a:lnTo>
                      <a:pt x="0" y="437631"/>
                    </a:lnTo>
                    <a:close/>
                  </a:path>
                </a:pathLst>
              </a:custGeom>
              <a:solidFill>
                <a:srgbClr val="EAEBE9"/>
              </a:solidFill>
            </p:spPr>
          </p:sp>
          <p:sp>
            <p:nvSpPr>
              <p:cNvPr id="18" name="TextBox 18"/>
              <p:cNvSpPr txBox="1"/>
              <p:nvPr/>
            </p:nvSpPr>
            <p:spPr>
              <a:xfrm>
                <a:off x="0" y="-47625"/>
                <a:ext cx="1700487" cy="485256"/>
              </a:xfrm>
              <a:prstGeom prst="rect">
                <a:avLst/>
              </a:prstGeom>
            </p:spPr>
            <p:txBody>
              <a:bodyPr lIns="50800" tIns="50800" rIns="50800" bIns="50800" rtlCol="0" anchor="ctr"/>
              <a:lstStyle/>
              <a:p>
                <a:pPr algn="ctr">
                  <a:lnSpc>
                    <a:spcPts val="3012"/>
                  </a:lnSpc>
                </a:pPr>
                <a:endParaRPr/>
              </a:p>
            </p:txBody>
          </p:sp>
        </p:grpSp>
        <p:sp>
          <p:nvSpPr>
            <p:cNvPr id="19" name="TextBox 19"/>
            <p:cNvSpPr txBox="1"/>
            <p:nvPr/>
          </p:nvSpPr>
          <p:spPr>
            <a:xfrm>
              <a:off x="113150" y="766368"/>
              <a:ext cx="8495563" cy="3154426"/>
            </a:xfrm>
            <a:prstGeom prst="rect">
              <a:avLst/>
            </a:prstGeom>
          </p:spPr>
          <p:txBody>
            <a:bodyPr lIns="0" tIns="0" rIns="0" bIns="0" rtlCol="0" anchor="t">
              <a:spAutoFit/>
            </a:bodyPr>
            <a:lstStyle/>
            <a:p>
              <a:pPr algn="just">
                <a:lnSpc>
                  <a:spcPts val="3719"/>
                </a:lnSpc>
              </a:pPr>
              <a:r>
                <a:rPr lang="en-US" sz="2656">
                  <a:solidFill>
                    <a:srgbClr val="465739"/>
                  </a:solidFill>
                  <a:latin typeface="Futura"/>
                  <a:ea typeface="Futura"/>
                  <a:cs typeface="Futura"/>
                  <a:sym typeface="Futura"/>
                </a:rPr>
                <a:t> Prof.(Dr.) Sukant Kishoro Bisoy</a:t>
              </a:r>
            </a:p>
            <a:p>
              <a:pPr algn="just">
                <a:lnSpc>
                  <a:spcPts val="3719"/>
                </a:lnSpc>
              </a:pPr>
              <a:r>
                <a:rPr lang="en-US" sz="2656">
                  <a:solidFill>
                    <a:srgbClr val="465739"/>
                  </a:solidFill>
                  <a:latin typeface="Futura"/>
                  <a:ea typeface="Futura"/>
                  <a:cs typeface="Futura"/>
                  <a:sym typeface="Futura"/>
                </a:rPr>
                <a:t> Dept. of Computer Science &amp; Engineering</a:t>
              </a:r>
            </a:p>
            <a:p>
              <a:pPr algn="just">
                <a:lnSpc>
                  <a:spcPts val="3719"/>
                </a:lnSpc>
              </a:pPr>
              <a:endParaRPr lang="en-US" sz="2656">
                <a:solidFill>
                  <a:srgbClr val="465739"/>
                </a:solidFill>
                <a:latin typeface="Futura"/>
                <a:ea typeface="Futura"/>
                <a:cs typeface="Futura"/>
                <a:sym typeface="Futura"/>
              </a:endParaRPr>
            </a:p>
            <a:p>
              <a:pPr algn="just">
                <a:lnSpc>
                  <a:spcPts val="3719"/>
                </a:lnSpc>
              </a:pPr>
              <a:endParaRPr lang="en-US" sz="2656">
                <a:solidFill>
                  <a:srgbClr val="465739"/>
                </a:solidFill>
                <a:latin typeface="Futura"/>
                <a:ea typeface="Futura"/>
                <a:cs typeface="Futura"/>
                <a:sym typeface="Futura"/>
              </a:endParaRPr>
            </a:p>
            <a:p>
              <a:pPr marL="0" lvl="0" indent="0" algn="r">
                <a:lnSpc>
                  <a:spcPts val="3719"/>
                </a:lnSpc>
                <a:spcBef>
                  <a:spcPct val="0"/>
                </a:spcBef>
              </a:pPr>
              <a:endParaRPr lang="en-US" sz="2656">
                <a:solidFill>
                  <a:srgbClr val="465739"/>
                </a:solidFill>
                <a:latin typeface="Futura"/>
                <a:ea typeface="Futura"/>
                <a:cs typeface="Futura"/>
                <a:sym typeface="Futura"/>
              </a:endParaRPr>
            </a:p>
          </p:txBody>
        </p:sp>
        <p:sp>
          <p:nvSpPr>
            <p:cNvPr id="20" name="TextBox 20"/>
            <p:cNvSpPr txBox="1"/>
            <p:nvPr/>
          </p:nvSpPr>
          <p:spPr>
            <a:xfrm>
              <a:off x="226300" y="208640"/>
              <a:ext cx="4713325" cy="646634"/>
            </a:xfrm>
            <a:prstGeom prst="rect">
              <a:avLst/>
            </a:prstGeom>
          </p:spPr>
          <p:txBody>
            <a:bodyPr lIns="0" tIns="0" rIns="0" bIns="0" rtlCol="0" anchor="t">
              <a:spAutoFit/>
            </a:bodyPr>
            <a:lstStyle/>
            <a:p>
              <a:pPr marL="0" lvl="0" indent="0" algn="just">
                <a:lnSpc>
                  <a:spcPts val="3719"/>
                </a:lnSpc>
                <a:spcBef>
                  <a:spcPct val="0"/>
                </a:spcBef>
              </a:pPr>
              <a:r>
                <a:rPr lang="en-US" sz="2656" u="sng">
                  <a:solidFill>
                    <a:srgbClr val="465739"/>
                  </a:solidFill>
                  <a:latin typeface="Futura"/>
                  <a:ea typeface="Futura"/>
                  <a:cs typeface="Futura"/>
                  <a:sym typeface="Futura"/>
                </a:rPr>
                <a:t>Guided By:</a:t>
              </a:r>
            </a:p>
          </p:txBody>
        </p:sp>
      </p:grpSp>
      <p:sp>
        <p:nvSpPr>
          <p:cNvPr id="21" name="Freeform 21"/>
          <p:cNvSpPr/>
          <p:nvPr/>
        </p:nvSpPr>
        <p:spPr>
          <a:xfrm>
            <a:off x="7883557" y="3736246"/>
            <a:ext cx="3035235" cy="2998754"/>
          </a:xfrm>
          <a:custGeom>
            <a:avLst/>
            <a:gdLst/>
            <a:ahLst/>
            <a:cxnLst/>
            <a:rect l="l" t="t" r="r" b="b"/>
            <a:pathLst>
              <a:path w="3035235" h="2998754">
                <a:moveTo>
                  <a:pt x="0" y="0"/>
                </a:moveTo>
                <a:lnTo>
                  <a:pt x="3035236" y="0"/>
                </a:lnTo>
                <a:lnTo>
                  <a:pt x="3035236" y="2998754"/>
                </a:lnTo>
                <a:lnTo>
                  <a:pt x="0" y="2998754"/>
                </a:lnTo>
                <a:lnTo>
                  <a:pt x="0" y="0"/>
                </a:lnTo>
                <a:close/>
              </a:path>
            </a:pathLst>
          </a:custGeom>
          <a:blipFill>
            <a:blip r:embed="rId2"/>
            <a:stretch>
              <a:fillRect/>
            </a:stretch>
          </a:blipFill>
        </p:spPr>
      </p:sp>
      <p:sp>
        <p:nvSpPr>
          <p:cNvPr id="22" name="TextBox 22"/>
          <p:cNvSpPr txBox="1"/>
          <p:nvPr/>
        </p:nvSpPr>
        <p:spPr>
          <a:xfrm>
            <a:off x="1897921" y="871736"/>
            <a:ext cx="15066548" cy="1118447"/>
          </a:xfrm>
          <a:prstGeom prst="rect">
            <a:avLst/>
          </a:prstGeom>
        </p:spPr>
        <p:txBody>
          <a:bodyPr lIns="0" tIns="0" rIns="0" bIns="0" rtlCol="0" anchor="t">
            <a:spAutoFit/>
          </a:bodyPr>
          <a:lstStyle/>
          <a:p>
            <a:pPr marL="0" lvl="0" indent="0" algn="ctr">
              <a:lnSpc>
                <a:spcPts val="8617"/>
              </a:lnSpc>
            </a:pPr>
            <a:r>
              <a:rPr lang="en-US" sz="7558" b="1">
                <a:solidFill>
                  <a:srgbClr val="5F6F52"/>
                </a:solidFill>
                <a:latin typeface="Glacial Indifference Bold"/>
                <a:ea typeface="Glacial Indifference Bold"/>
                <a:cs typeface="Glacial Indifference Bold"/>
                <a:sym typeface="Glacial Indifference Bold"/>
              </a:rPr>
              <a:t>MAJOR PROJECT PRESENTATION</a:t>
            </a:r>
          </a:p>
        </p:txBody>
      </p:sp>
      <p:sp>
        <p:nvSpPr>
          <p:cNvPr id="23" name="TextBox 23"/>
          <p:cNvSpPr txBox="1"/>
          <p:nvPr/>
        </p:nvSpPr>
        <p:spPr>
          <a:xfrm>
            <a:off x="12668607" y="8831633"/>
            <a:ext cx="4762075" cy="1455367"/>
          </a:xfrm>
          <a:prstGeom prst="rect">
            <a:avLst/>
          </a:prstGeom>
        </p:spPr>
        <p:txBody>
          <a:bodyPr lIns="0" tIns="0" rIns="0" bIns="0" rtlCol="0" anchor="t">
            <a:spAutoFit/>
          </a:bodyPr>
          <a:lstStyle/>
          <a:p>
            <a:pPr algn="just">
              <a:lnSpc>
                <a:spcPts val="3719"/>
              </a:lnSpc>
            </a:pPr>
            <a:r>
              <a:rPr lang="en-US" sz="2656">
                <a:solidFill>
                  <a:srgbClr val="465739"/>
                </a:solidFill>
                <a:latin typeface="Futura"/>
                <a:ea typeface="Futura"/>
                <a:cs typeface="Futura"/>
                <a:sym typeface="Futura"/>
              </a:rPr>
              <a:t>Name: AMAN KUMAR</a:t>
            </a:r>
          </a:p>
          <a:p>
            <a:pPr algn="just">
              <a:lnSpc>
                <a:spcPts val="3719"/>
              </a:lnSpc>
            </a:pPr>
            <a:r>
              <a:rPr lang="en-US" sz="2656">
                <a:solidFill>
                  <a:srgbClr val="465739"/>
                </a:solidFill>
                <a:latin typeface="Futura"/>
                <a:ea typeface="Futura"/>
                <a:cs typeface="Futura"/>
                <a:sym typeface="Futura"/>
              </a:rPr>
              <a:t>Registration No. 2201020583</a:t>
            </a:r>
          </a:p>
          <a:p>
            <a:pPr marL="0" lvl="0" indent="0" algn="r">
              <a:lnSpc>
                <a:spcPts val="3719"/>
              </a:lnSpc>
              <a:spcBef>
                <a:spcPct val="0"/>
              </a:spcBef>
            </a:pPr>
            <a:endParaRPr lang="en-US" sz="2656">
              <a:solidFill>
                <a:srgbClr val="465739"/>
              </a:solidFill>
              <a:latin typeface="Futura"/>
              <a:ea typeface="Futura"/>
              <a:cs typeface="Futura"/>
              <a:sym typeface="Futura"/>
            </a:endParaRPr>
          </a:p>
        </p:txBody>
      </p:sp>
      <p:sp>
        <p:nvSpPr>
          <p:cNvPr id="24" name="TextBox 24"/>
          <p:cNvSpPr txBox="1"/>
          <p:nvPr/>
        </p:nvSpPr>
        <p:spPr>
          <a:xfrm>
            <a:off x="12668607" y="7820414"/>
            <a:ext cx="4762075" cy="1455367"/>
          </a:xfrm>
          <a:prstGeom prst="rect">
            <a:avLst/>
          </a:prstGeom>
        </p:spPr>
        <p:txBody>
          <a:bodyPr lIns="0" tIns="0" rIns="0" bIns="0" rtlCol="0" anchor="t">
            <a:spAutoFit/>
          </a:bodyPr>
          <a:lstStyle/>
          <a:p>
            <a:pPr algn="just">
              <a:lnSpc>
                <a:spcPts val="3719"/>
              </a:lnSpc>
            </a:pPr>
            <a:r>
              <a:rPr lang="en-US" sz="2656">
                <a:solidFill>
                  <a:srgbClr val="465739"/>
                </a:solidFill>
                <a:latin typeface="Futura"/>
                <a:ea typeface="Futura"/>
                <a:cs typeface="Futura"/>
                <a:sym typeface="Futura"/>
              </a:rPr>
              <a:t>Name: KESHAV ABHISHEK</a:t>
            </a:r>
          </a:p>
          <a:p>
            <a:pPr algn="just">
              <a:lnSpc>
                <a:spcPts val="3719"/>
              </a:lnSpc>
            </a:pPr>
            <a:r>
              <a:rPr lang="en-US" sz="2656">
                <a:solidFill>
                  <a:srgbClr val="465739"/>
                </a:solidFill>
                <a:latin typeface="Futura"/>
                <a:ea typeface="Futura"/>
                <a:cs typeface="Futura"/>
                <a:sym typeface="Futura"/>
              </a:rPr>
              <a:t>Registration No. 2201020582</a:t>
            </a:r>
          </a:p>
          <a:p>
            <a:pPr marL="0" lvl="0" indent="0" algn="r">
              <a:lnSpc>
                <a:spcPts val="3719"/>
              </a:lnSpc>
              <a:spcBef>
                <a:spcPct val="0"/>
              </a:spcBef>
            </a:pPr>
            <a:endParaRPr lang="en-US" sz="2656">
              <a:solidFill>
                <a:srgbClr val="465739"/>
              </a:solidFill>
              <a:latin typeface="Futura"/>
              <a:ea typeface="Futura"/>
              <a:cs typeface="Futura"/>
              <a:sym typeface="Futura"/>
            </a:endParaRPr>
          </a:p>
        </p:txBody>
      </p:sp>
      <p:sp>
        <p:nvSpPr>
          <p:cNvPr id="25" name="TextBox 25"/>
          <p:cNvSpPr txBox="1"/>
          <p:nvPr/>
        </p:nvSpPr>
        <p:spPr>
          <a:xfrm>
            <a:off x="12708969" y="7205844"/>
            <a:ext cx="4762075" cy="980275"/>
          </a:xfrm>
          <a:prstGeom prst="rect">
            <a:avLst/>
          </a:prstGeom>
        </p:spPr>
        <p:txBody>
          <a:bodyPr lIns="0" tIns="0" rIns="0" bIns="0" rtlCol="0" anchor="t">
            <a:spAutoFit/>
          </a:bodyPr>
          <a:lstStyle/>
          <a:p>
            <a:pPr algn="just">
              <a:lnSpc>
                <a:spcPts val="3719"/>
              </a:lnSpc>
            </a:pPr>
            <a:r>
              <a:rPr lang="en-US" sz="2656" u="sng">
                <a:solidFill>
                  <a:srgbClr val="465739"/>
                </a:solidFill>
                <a:latin typeface="Futura"/>
                <a:ea typeface="Futura"/>
                <a:cs typeface="Futura"/>
                <a:sym typeface="Futura"/>
              </a:rPr>
              <a:t>PRESENTATION BY:-</a:t>
            </a:r>
          </a:p>
          <a:p>
            <a:pPr marL="0" lvl="0" indent="0" algn="r">
              <a:lnSpc>
                <a:spcPts val="3719"/>
              </a:lnSpc>
              <a:spcBef>
                <a:spcPct val="0"/>
              </a:spcBef>
            </a:pPr>
            <a:endParaRPr lang="en-US" sz="2656" u="sng">
              <a:solidFill>
                <a:srgbClr val="465739"/>
              </a:solidFill>
              <a:latin typeface="Futura"/>
              <a:ea typeface="Futura"/>
              <a:cs typeface="Futura"/>
              <a:sym typeface="Futura"/>
            </a:endParaRPr>
          </a:p>
        </p:txBody>
      </p:sp>
      <p:sp>
        <p:nvSpPr>
          <p:cNvPr id="26" name="TextBox 26"/>
          <p:cNvSpPr txBox="1"/>
          <p:nvPr/>
        </p:nvSpPr>
        <p:spPr>
          <a:xfrm>
            <a:off x="4488111" y="2447845"/>
            <a:ext cx="9886170" cy="1126564"/>
          </a:xfrm>
          <a:prstGeom prst="rect">
            <a:avLst/>
          </a:prstGeom>
        </p:spPr>
        <p:txBody>
          <a:bodyPr lIns="0" tIns="0" rIns="0" bIns="0" rtlCol="0" anchor="t">
            <a:spAutoFit/>
          </a:bodyPr>
          <a:lstStyle/>
          <a:p>
            <a:pPr algn="ctr">
              <a:lnSpc>
                <a:spcPts val="4514"/>
              </a:lnSpc>
              <a:spcBef>
                <a:spcPct val="0"/>
              </a:spcBef>
            </a:pPr>
            <a:r>
              <a:rPr lang="en-US" sz="3224" b="1">
                <a:solidFill>
                  <a:srgbClr val="465739"/>
                </a:solidFill>
                <a:latin typeface="Glacial Indifference Bold"/>
                <a:ea typeface="Glacial Indifference Bold"/>
                <a:cs typeface="Glacial Indifference Bold"/>
                <a:sym typeface="Glacial Indifference Bold"/>
              </a:rPr>
              <a:t>TECHNIQUE FOR SALMON FISH DISEASE DETECTION USING HYBRID MODEL IN DEEP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21692" y="5159622"/>
            <a:ext cx="4921324" cy="4195429"/>
          </a:xfrm>
          <a:custGeom>
            <a:avLst/>
            <a:gdLst/>
            <a:ahLst/>
            <a:cxnLst/>
            <a:rect l="l" t="t" r="r" b="b"/>
            <a:pathLst>
              <a:path w="4921324" h="4195429">
                <a:moveTo>
                  <a:pt x="0" y="0"/>
                </a:moveTo>
                <a:lnTo>
                  <a:pt x="4921324" y="0"/>
                </a:lnTo>
                <a:lnTo>
                  <a:pt x="4921324" y="4195429"/>
                </a:lnTo>
                <a:lnTo>
                  <a:pt x="0" y="4195429"/>
                </a:lnTo>
                <a:lnTo>
                  <a:pt x="0" y="0"/>
                </a:lnTo>
                <a:close/>
              </a:path>
            </a:pathLst>
          </a:custGeom>
          <a:blipFill>
            <a:blip r:embed="rId2"/>
            <a:stretch>
              <a:fillRect/>
            </a:stretch>
          </a:blipFill>
        </p:spPr>
      </p:sp>
      <p:sp>
        <p:nvSpPr>
          <p:cNvPr id="3" name="TextBox 3"/>
          <p:cNvSpPr txBox="1"/>
          <p:nvPr/>
        </p:nvSpPr>
        <p:spPr>
          <a:xfrm>
            <a:off x="1028700" y="647700"/>
            <a:ext cx="8115300" cy="1860755"/>
          </a:xfrm>
          <a:prstGeom prst="rect">
            <a:avLst/>
          </a:prstGeom>
        </p:spPr>
        <p:txBody>
          <a:bodyPr lIns="0" tIns="0" rIns="0" bIns="0" rtlCol="0" anchor="t">
            <a:spAutoFit/>
          </a:bodyPr>
          <a:lstStyle/>
          <a:p>
            <a:pPr marL="0" lvl="0" indent="0" algn="l">
              <a:lnSpc>
                <a:spcPts val="13649"/>
              </a:lnSpc>
              <a:spcBef>
                <a:spcPct val="0"/>
              </a:spcBef>
            </a:pPr>
            <a:r>
              <a:rPr lang="en-US" sz="9749" b="1">
                <a:solidFill>
                  <a:srgbClr val="465739"/>
                </a:solidFill>
                <a:latin typeface="Times New Roman MT Bold"/>
                <a:ea typeface="Times New Roman MT Bold"/>
                <a:cs typeface="Times New Roman MT Bold"/>
                <a:sym typeface="Times New Roman MT Bold"/>
              </a:rPr>
              <a:t>TECH STACK</a:t>
            </a:r>
          </a:p>
        </p:txBody>
      </p:sp>
      <p:grpSp>
        <p:nvGrpSpPr>
          <p:cNvPr id="4" name="Group 4"/>
          <p:cNvGrpSpPr/>
          <p:nvPr/>
        </p:nvGrpSpPr>
        <p:grpSpPr>
          <a:xfrm>
            <a:off x="1028700" y="2673327"/>
            <a:ext cx="11309276" cy="6681724"/>
            <a:chOff x="0" y="0"/>
            <a:chExt cx="15079034" cy="8908965"/>
          </a:xfrm>
        </p:grpSpPr>
        <p:grpSp>
          <p:nvGrpSpPr>
            <p:cNvPr id="5" name="Group 5"/>
            <p:cNvGrpSpPr/>
            <p:nvPr/>
          </p:nvGrpSpPr>
          <p:grpSpPr>
            <a:xfrm>
              <a:off x="0" y="0"/>
              <a:ext cx="15079034" cy="8908965"/>
              <a:chOff x="0" y="0"/>
              <a:chExt cx="2978575" cy="1759796"/>
            </a:xfrm>
          </p:grpSpPr>
          <p:sp>
            <p:nvSpPr>
              <p:cNvPr id="6" name="Freeform 6"/>
              <p:cNvSpPr/>
              <p:nvPr/>
            </p:nvSpPr>
            <p:spPr>
              <a:xfrm>
                <a:off x="0" y="0"/>
                <a:ext cx="2978575" cy="1759796"/>
              </a:xfrm>
              <a:custGeom>
                <a:avLst/>
                <a:gdLst/>
                <a:ahLst/>
                <a:cxnLst/>
                <a:rect l="l" t="t" r="r" b="b"/>
                <a:pathLst>
                  <a:path w="2978575" h="1759796">
                    <a:moveTo>
                      <a:pt x="0" y="0"/>
                    </a:moveTo>
                    <a:lnTo>
                      <a:pt x="2978575" y="0"/>
                    </a:lnTo>
                    <a:lnTo>
                      <a:pt x="2978575" y="1759796"/>
                    </a:lnTo>
                    <a:lnTo>
                      <a:pt x="0" y="1759796"/>
                    </a:lnTo>
                    <a:close/>
                  </a:path>
                </a:pathLst>
              </a:custGeom>
              <a:solidFill>
                <a:srgbClr val="EAEBE9"/>
              </a:solidFill>
            </p:spPr>
          </p:sp>
          <p:sp>
            <p:nvSpPr>
              <p:cNvPr id="7" name="TextBox 7"/>
              <p:cNvSpPr txBox="1"/>
              <p:nvPr/>
            </p:nvSpPr>
            <p:spPr>
              <a:xfrm>
                <a:off x="0" y="-47625"/>
                <a:ext cx="2978575" cy="1807421"/>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553857" y="612786"/>
              <a:ext cx="13476720" cy="2338760"/>
            </a:xfrm>
            <a:prstGeom prst="rect">
              <a:avLst/>
            </a:prstGeom>
          </p:spPr>
          <p:txBody>
            <a:bodyPr lIns="0" tIns="0" rIns="0" bIns="0" rtlCol="0" anchor="t">
              <a:spAutoFit/>
            </a:bodyPr>
            <a:lstStyle/>
            <a:p>
              <a:pPr algn="l">
                <a:lnSpc>
                  <a:spcPts val="3508"/>
                </a:lnSpc>
                <a:spcBef>
                  <a:spcPct val="0"/>
                </a:spcBef>
              </a:pPr>
              <a:r>
                <a:rPr lang="en-US" sz="2506" b="1">
                  <a:solidFill>
                    <a:srgbClr val="465739"/>
                  </a:solidFill>
                  <a:latin typeface="Inter Bold"/>
                  <a:ea typeface="Inter Bold"/>
                  <a:cs typeface="Inter Bold"/>
                  <a:sym typeface="Inter Bold"/>
                </a:rPr>
                <a:t>Core Tech Stack</a:t>
              </a:r>
            </a:p>
            <a:p>
              <a:pPr marL="541081" lvl="1" indent="-270541" algn="l">
                <a:lnSpc>
                  <a:spcPts val="3508"/>
                </a:lnSpc>
                <a:buFont typeface="Arial"/>
                <a:buChar char="•"/>
              </a:pPr>
              <a:r>
                <a:rPr lang="en-US" sz="2506">
                  <a:solidFill>
                    <a:srgbClr val="465739"/>
                  </a:solidFill>
                  <a:latin typeface="Inter"/>
                  <a:ea typeface="Inter"/>
                  <a:cs typeface="Inter"/>
                  <a:sym typeface="Inter"/>
                </a:rPr>
                <a:t>Programming Language: </a:t>
              </a:r>
              <a:r>
                <a:rPr lang="en-US" sz="2506" b="1">
                  <a:solidFill>
                    <a:srgbClr val="465739"/>
                  </a:solidFill>
                  <a:latin typeface="Inter Bold"/>
                  <a:ea typeface="Inter Bold"/>
                  <a:cs typeface="Inter Bold"/>
                  <a:sym typeface="Inter Bold"/>
                </a:rPr>
                <a:t>Python</a:t>
              </a:r>
            </a:p>
            <a:p>
              <a:pPr marL="541081" lvl="1" indent="-270541" algn="l">
                <a:lnSpc>
                  <a:spcPts val="3508"/>
                </a:lnSpc>
                <a:spcBef>
                  <a:spcPct val="0"/>
                </a:spcBef>
                <a:buFont typeface="Arial"/>
                <a:buChar char="•"/>
              </a:pPr>
              <a:r>
                <a:rPr lang="en-US" sz="2506">
                  <a:solidFill>
                    <a:srgbClr val="465739"/>
                  </a:solidFill>
                  <a:latin typeface="Inter"/>
                  <a:ea typeface="Inter"/>
                  <a:cs typeface="Inter"/>
                  <a:sym typeface="Inter"/>
                </a:rPr>
                <a:t>Deep Learning Framework: </a:t>
              </a:r>
              <a:r>
                <a:rPr lang="en-US" sz="2506" b="1">
                  <a:solidFill>
                    <a:srgbClr val="465739"/>
                  </a:solidFill>
                  <a:latin typeface="Inter Bold"/>
                  <a:ea typeface="Inter Bold"/>
                  <a:cs typeface="Inter Bold"/>
                  <a:sym typeface="Inter Bold"/>
                </a:rPr>
                <a:t>TensorFlow and Keras (tf.keras)</a:t>
              </a:r>
            </a:p>
            <a:p>
              <a:pPr marL="541081" lvl="1" indent="-270541" algn="l">
                <a:lnSpc>
                  <a:spcPts val="3508"/>
                </a:lnSpc>
                <a:spcBef>
                  <a:spcPct val="0"/>
                </a:spcBef>
                <a:buFont typeface="Arial"/>
                <a:buChar char="•"/>
              </a:pPr>
              <a:r>
                <a:rPr lang="en-US" sz="2506">
                  <a:solidFill>
                    <a:srgbClr val="465739"/>
                  </a:solidFill>
                  <a:latin typeface="Inter"/>
                  <a:ea typeface="Inter"/>
                  <a:cs typeface="Inter"/>
                  <a:sym typeface="Inter"/>
                </a:rPr>
                <a:t>Utility: </a:t>
              </a:r>
              <a:r>
                <a:rPr lang="en-US" sz="2506" b="1">
                  <a:solidFill>
                    <a:srgbClr val="465739"/>
                  </a:solidFill>
                  <a:latin typeface="Inter Bold"/>
                  <a:ea typeface="Inter Bold"/>
                  <a:cs typeface="Inter Bold"/>
                  <a:sym typeface="Inter Bold"/>
                </a:rPr>
                <a:t>PIL </a:t>
              </a:r>
              <a:r>
                <a:rPr lang="en-US" sz="2506">
                  <a:solidFill>
                    <a:srgbClr val="465739"/>
                  </a:solidFill>
                  <a:latin typeface="Inter"/>
                  <a:ea typeface="Inter"/>
                  <a:cs typeface="Inter"/>
                  <a:sym typeface="Inter"/>
                </a:rPr>
                <a:t>library of python used for data augmentation (image)</a:t>
              </a:r>
            </a:p>
          </p:txBody>
        </p:sp>
        <p:sp>
          <p:nvSpPr>
            <p:cNvPr id="9" name="TextBox 9"/>
            <p:cNvSpPr txBox="1"/>
            <p:nvPr/>
          </p:nvSpPr>
          <p:spPr>
            <a:xfrm>
              <a:off x="553857" y="3497304"/>
              <a:ext cx="4288562" cy="2338760"/>
            </a:xfrm>
            <a:prstGeom prst="rect">
              <a:avLst/>
            </a:prstGeom>
          </p:spPr>
          <p:txBody>
            <a:bodyPr lIns="0" tIns="0" rIns="0" bIns="0" rtlCol="0" anchor="t">
              <a:spAutoFit/>
            </a:bodyPr>
            <a:lstStyle/>
            <a:p>
              <a:pPr algn="l">
                <a:lnSpc>
                  <a:spcPts val="3508"/>
                </a:lnSpc>
                <a:spcBef>
                  <a:spcPct val="0"/>
                </a:spcBef>
              </a:pPr>
              <a:r>
                <a:rPr lang="en-US" sz="2506" b="1">
                  <a:solidFill>
                    <a:srgbClr val="465739"/>
                  </a:solidFill>
                  <a:latin typeface="Inter Bold"/>
                  <a:ea typeface="Inter Bold"/>
                  <a:cs typeface="Inter Bold"/>
                  <a:sym typeface="Inter Bold"/>
                </a:rPr>
                <a:t>Frontend Tech Stack</a:t>
              </a:r>
            </a:p>
            <a:p>
              <a:pPr marL="541081" lvl="1" indent="-270541" algn="l">
                <a:lnSpc>
                  <a:spcPts val="3508"/>
                </a:lnSpc>
                <a:spcBef>
                  <a:spcPct val="0"/>
                </a:spcBef>
                <a:buFont typeface="Arial"/>
                <a:buChar char="•"/>
              </a:pPr>
              <a:r>
                <a:rPr lang="en-US" sz="2506">
                  <a:solidFill>
                    <a:srgbClr val="465739"/>
                  </a:solidFill>
                  <a:latin typeface="Inter"/>
                  <a:ea typeface="Inter"/>
                  <a:cs typeface="Inter"/>
                  <a:sym typeface="Inter"/>
                </a:rPr>
                <a:t>HTML</a:t>
              </a:r>
            </a:p>
            <a:p>
              <a:pPr marL="541081" lvl="1" indent="-270541" algn="l">
                <a:lnSpc>
                  <a:spcPts val="3508"/>
                </a:lnSpc>
                <a:spcBef>
                  <a:spcPct val="0"/>
                </a:spcBef>
                <a:buFont typeface="Arial"/>
                <a:buChar char="•"/>
              </a:pPr>
              <a:r>
                <a:rPr lang="en-US" sz="2506">
                  <a:solidFill>
                    <a:srgbClr val="465739"/>
                  </a:solidFill>
                  <a:latin typeface="Inter"/>
                  <a:ea typeface="Inter"/>
                  <a:cs typeface="Inter"/>
                  <a:sym typeface="Inter"/>
                </a:rPr>
                <a:t>Css</a:t>
              </a:r>
            </a:p>
            <a:p>
              <a:pPr marL="541081" lvl="1" indent="-270541" algn="l">
                <a:lnSpc>
                  <a:spcPts val="3508"/>
                </a:lnSpc>
                <a:spcBef>
                  <a:spcPct val="0"/>
                </a:spcBef>
                <a:buFont typeface="Arial"/>
                <a:buChar char="•"/>
              </a:pPr>
              <a:r>
                <a:rPr lang="en-US" sz="2506">
                  <a:solidFill>
                    <a:srgbClr val="465739"/>
                  </a:solidFill>
                  <a:latin typeface="Inter"/>
                  <a:ea typeface="Inter"/>
                  <a:cs typeface="Inter"/>
                  <a:sym typeface="Inter"/>
                </a:rPr>
                <a:t>Javascripts</a:t>
              </a:r>
            </a:p>
          </p:txBody>
        </p:sp>
        <p:sp>
          <p:nvSpPr>
            <p:cNvPr id="10" name="TextBox 10"/>
            <p:cNvSpPr txBox="1"/>
            <p:nvPr/>
          </p:nvSpPr>
          <p:spPr>
            <a:xfrm>
              <a:off x="553857" y="6270774"/>
              <a:ext cx="13476720" cy="1747139"/>
            </a:xfrm>
            <a:prstGeom prst="rect">
              <a:avLst/>
            </a:prstGeom>
          </p:spPr>
          <p:txBody>
            <a:bodyPr lIns="0" tIns="0" rIns="0" bIns="0" rtlCol="0" anchor="t">
              <a:spAutoFit/>
            </a:bodyPr>
            <a:lstStyle/>
            <a:p>
              <a:pPr algn="l">
                <a:lnSpc>
                  <a:spcPts val="3508"/>
                </a:lnSpc>
                <a:spcBef>
                  <a:spcPct val="0"/>
                </a:spcBef>
              </a:pPr>
              <a:r>
                <a:rPr lang="en-US" sz="2506" b="1">
                  <a:solidFill>
                    <a:srgbClr val="465739"/>
                  </a:solidFill>
                  <a:latin typeface="Inter Bold"/>
                  <a:ea typeface="Inter Bold"/>
                  <a:cs typeface="Inter Bold"/>
                  <a:sym typeface="Inter Bold"/>
                </a:rPr>
                <a:t>Backend Tech Stack</a:t>
              </a:r>
            </a:p>
            <a:p>
              <a:pPr marL="541081" lvl="1" indent="-270541" algn="l">
                <a:lnSpc>
                  <a:spcPts val="3508"/>
                </a:lnSpc>
                <a:spcBef>
                  <a:spcPct val="0"/>
                </a:spcBef>
                <a:buFont typeface="Arial"/>
                <a:buChar char="•"/>
              </a:pPr>
              <a:r>
                <a:rPr lang="en-US" sz="2506">
                  <a:solidFill>
                    <a:srgbClr val="465739"/>
                  </a:solidFill>
                  <a:latin typeface="Inter"/>
                  <a:ea typeface="Inter"/>
                  <a:cs typeface="Inter"/>
                  <a:sym typeface="Inter"/>
                </a:rPr>
                <a:t>Flask - A python framework to interact with backend and frontend of the app and website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4548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09600" y="304352"/>
            <a:ext cx="6104812" cy="1062342"/>
          </a:xfrm>
          <a:prstGeom prst="rect">
            <a:avLst/>
          </a:prstGeom>
        </p:spPr>
        <p:txBody>
          <a:bodyPr wrap="square" lIns="0" tIns="0" rIns="0" bIns="0" rtlCol="0" anchor="t">
            <a:spAutoFit/>
          </a:bodyPr>
          <a:lstStyle/>
          <a:p>
            <a:pPr marL="0" lvl="0" indent="0" algn="l">
              <a:lnSpc>
                <a:spcPts val="8701"/>
              </a:lnSpc>
              <a:spcBef>
                <a:spcPct val="0"/>
              </a:spcBef>
            </a:pPr>
            <a:r>
              <a:rPr lang="en-US" sz="6215" b="1" dirty="0">
                <a:solidFill>
                  <a:srgbClr val="465739"/>
                </a:solidFill>
                <a:latin typeface="Times New Roman MT Bold"/>
                <a:ea typeface="Times New Roman MT Bold"/>
                <a:cs typeface="Times New Roman MT Bold"/>
                <a:sym typeface="Times New Roman MT Bold"/>
              </a:rPr>
              <a:t>Website Interface</a:t>
            </a:r>
          </a:p>
        </p:txBody>
      </p:sp>
      <p:sp>
        <p:nvSpPr>
          <p:cNvPr id="4" name="TextBox 4"/>
          <p:cNvSpPr txBox="1"/>
          <p:nvPr/>
        </p:nvSpPr>
        <p:spPr>
          <a:xfrm>
            <a:off x="14399865" y="9316790"/>
            <a:ext cx="2364135" cy="621709"/>
          </a:xfrm>
          <a:prstGeom prst="rect">
            <a:avLst/>
          </a:prstGeom>
        </p:spPr>
        <p:txBody>
          <a:bodyPr wrap="square" lIns="0" tIns="0" rIns="0" bIns="0" rtlCol="0" anchor="t">
            <a:spAutoFit/>
          </a:bodyPr>
          <a:lstStyle/>
          <a:p>
            <a:pPr marL="0" lvl="0" indent="0" algn="l">
              <a:lnSpc>
                <a:spcPts val="5061"/>
              </a:lnSpc>
              <a:spcBef>
                <a:spcPct val="0"/>
              </a:spcBef>
            </a:pPr>
            <a:r>
              <a:rPr lang="en-US" sz="3615" b="1" dirty="0">
                <a:solidFill>
                  <a:srgbClr val="465739"/>
                </a:solidFill>
                <a:latin typeface="Times New Roman MT Bold"/>
                <a:ea typeface="Times New Roman MT Bold"/>
                <a:cs typeface="Times New Roman MT Bold"/>
                <a:sym typeface="Times New Roman MT Bold"/>
              </a:rPr>
              <a:t>Home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0605" y="0"/>
            <a:ext cx="19138605" cy="10287000"/>
          </a:xfrm>
          <a:custGeom>
            <a:avLst/>
            <a:gdLst/>
            <a:ahLst/>
            <a:cxnLst/>
            <a:rect l="l" t="t" r="r" b="b"/>
            <a:pathLst>
              <a:path w="19138605" h="10287000">
                <a:moveTo>
                  <a:pt x="0" y="0"/>
                </a:moveTo>
                <a:lnTo>
                  <a:pt x="19138605" y="0"/>
                </a:lnTo>
                <a:lnTo>
                  <a:pt x="19138605" y="10287000"/>
                </a:lnTo>
                <a:lnTo>
                  <a:pt x="0" y="10287000"/>
                </a:lnTo>
                <a:lnTo>
                  <a:pt x="0" y="0"/>
                </a:lnTo>
                <a:close/>
              </a:path>
            </a:pathLst>
          </a:custGeom>
          <a:blipFill>
            <a:blip r:embed="rId2"/>
            <a:stretch>
              <a:fillRect/>
            </a:stretch>
          </a:blipFill>
        </p:spPr>
      </p:sp>
      <p:grpSp>
        <p:nvGrpSpPr>
          <p:cNvPr id="3" name="Group 3"/>
          <p:cNvGrpSpPr/>
          <p:nvPr/>
        </p:nvGrpSpPr>
        <p:grpSpPr>
          <a:xfrm>
            <a:off x="12228967" y="4963411"/>
            <a:ext cx="1231389" cy="3797223"/>
            <a:chOff x="0" y="0"/>
            <a:chExt cx="324316" cy="1000092"/>
          </a:xfrm>
        </p:grpSpPr>
        <p:sp>
          <p:nvSpPr>
            <p:cNvPr id="4" name="Freeform 4"/>
            <p:cNvSpPr/>
            <p:nvPr/>
          </p:nvSpPr>
          <p:spPr>
            <a:xfrm>
              <a:off x="0" y="0"/>
              <a:ext cx="324316" cy="1000092"/>
            </a:xfrm>
            <a:custGeom>
              <a:avLst/>
              <a:gdLst/>
              <a:ahLst/>
              <a:cxnLst/>
              <a:rect l="l" t="t" r="r" b="b"/>
              <a:pathLst>
                <a:path w="324316" h="1000092">
                  <a:moveTo>
                    <a:pt x="0" y="0"/>
                  </a:moveTo>
                  <a:lnTo>
                    <a:pt x="324316" y="0"/>
                  </a:lnTo>
                  <a:lnTo>
                    <a:pt x="324316" y="1000092"/>
                  </a:lnTo>
                  <a:lnTo>
                    <a:pt x="0" y="1000092"/>
                  </a:lnTo>
                  <a:close/>
                </a:path>
              </a:pathLst>
            </a:custGeom>
            <a:solidFill>
              <a:srgbClr val="191919"/>
            </a:solidFill>
          </p:spPr>
        </p:sp>
        <p:sp>
          <p:nvSpPr>
            <p:cNvPr id="5" name="TextBox 5"/>
            <p:cNvSpPr txBox="1"/>
            <p:nvPr/>
          </p:nvSpPr>
          <p:spPr>
            <a:xfrm>
              <a:off x="0" y="-38100"/>
              <a:ext cx="324316" cy="103819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00788" y="304352"/>
            <a:ext cx="5952412" cy="1062342"/>
          </a:xfrm>
          <a:prstGeom prst="rect">
            <a:avLst/>
          </a:prstGeom>
        </p:spPr>
        <p:txBody>
          <a:bodyPr wrap="square" lIns="0" tIns="0" rIns="0" bIns="0" rtlCol="0" anchor="t">
            <a:spAutoFit/>
          </a:bodyPr>
          <a:lstStyle/>
          <a:p>
            <a:pPr marL="0" lvl="0" indent="0" algn="l">
              <a:lnSpc>
                <a:spcPts val="8701"/>
              </a:lnSpc>
              <a:spcBef>
                <a:spcPct val="0"/>
              </a:spcBef>
            </a:pPr>
            <a:r>
              <a:rPr lang="en-US" sz="6215" b="1" dirty="0">
                <a:solidFill>
                  <a:srgbClr val="465739"/>
                </a:solidFill>
                <a:latin typeface="Times New Roman MT Bold"/>
                <a:ea typeface="Times New Roman MT Bold"/>
                <a:cs typeface="Times New Roman MT Bold"/>
                <a:sym typeface="Times New Roman MT Bold"/>
              </a:rPr>
              <a:t>Website Interface</a:t>
            </a:r>
          </a:p>
        </p:txBody>
      </p:sp>
      <p:sp>
        <p:nvSpPr>
          <p:cNvPr id="7" name="TextBox 7"/>
          <p:cNvSpPr txBox="1"/>
          <p:nvPr/>
        </p:nvSpPr>
        <p:spPr>
          <a:xfrm>
            <a:off x="7714283" y="8139747"/>
            <a:ext cx="2725117" cy="621709"/>
          </a:xfrm>
          <a:prstGeom prst="rect">
            <a:avLst/>
          </a:prstGeom>
        </p:spPr>
        <p:txBody>
          <a:bodyPr wrap="square" lIns="0" tIns="0" rIns="0" bIns="0" rtlCol="0" anchor="t">
            <a:spAutoFit/>
          </a:bodyPr>
          <a:lstStyle/>
          <a:p>
            <a:pPr marL="0" lvl="0" indent="0" algn="l">
              <a:lnSpc>
                <a:spcPts val="5061"/>
              </a:lnSpc>
              <a:spcBef>
                <a:spcPct val="0"/>
              </a:spcBef>
            </a:pPr>
            <a:r>
              <a:rPr lang="en-US" sz="3615" b="1" dirty="0">
                <a:solidFill>
                  <a:srgbClr val="465739"/>
                </a:solidFill>
                <a:latin typeface="Times New Roman MT Bold"/>
                <a:ea typeface="Times New Roman MT Bold"/>
                <a:cs typeface="Times New Roman MT Bold"/>
                <a:sym typeface="Times New Roman MT Bold"/>
              </a:rPr>
              <a:t>File Selection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00788" y="304352"/>
            <a:ext cx="5876212" cy="1062342"/>
          </a:xfrm>
          <a:prstGeom prst="rect">
            <a:avLst/>
          </a:prstGeom>
        </p:spPr>
        <p:txBody>
          <a:bodyPr wrap="square" lIns="0" tIns="0" rIns="0" bIns="0" rtlCol="0" anchor="t">
            <a:spAutoFit/>
          </a:bodyPr>
          <a:lstStyle/>
          <a:p>
            <a:pPr marL="0" lvl="0" indent="0" algn="l">
              <a:lnSpc>
                <a:spcPts val="8701"/>
              </a:lnSpc>
              <a:spcBef>
                <a:spcPct val="0"/>
              </a:spcBef>
            </a:pPr>
            <a:r>
              <a:rPr lang="en-US" sz="6215" b="1" dirty="0">
                <a:solidFill>
                  <a:srgbClr val="465739"/>
                </a:solidFill>
                <a:latin typeface="Times New Roman MT Bold"/>
                <a:ea typeface="Times New Roman MT Bold"/>
                <a:cs typeface="Times New Roman MT Bold"/>
                <a:sym typeface="Times New Roman MT Bold"/>
              </a:rPr>
              <a:t>Website Interface</a:t>
            </a:r>
          </a:p>
        </p:txBody>
      </p:sp>
      <p:sp>
        <p:nvSpPr>
          <p:cNvPr id="4" name="TextBox 4"/>
          <p:cNvSpPr txBox="1"/>
          <p:nvPr/>
        </p:nvSpPr>
        <p:spPr>
          <a:xfrm>
            <a:off x="6209854" y="8026880"/>
            <a:ext cx="5982146" cy="621709"/>
          </a:xfrm>
          <a:prstGeom prst="rect">
            <a:avLst/>
          </a:prstGeom>
        </p:spPr>
        <p:txBody>
          <a:bodyPr wrap="square" lIns="0" tIns="0" rIns="0" bIns="0" rtlCol="0" anchor="t">
            <a:spAutoFit/>
          </a:bodyPr>
          <a:lstStyle/>
          <a:p>
            <a:pPr marL="0" lvl="0" indent="0" algn="l">
              <a:lnSpc>
                <a:spcPts val="5061"/>
              </a:lnSpc>
              <a:spcBef>
                <a:spcPct val="0"/>
              </a:spcBef>
            </a:pPr>
            <a:r>
              <a:rPr lang="en-US" sz="3615" b="1" dirty="0">
                <a:solidFill>
                  <a:srgbClr val="465739"/>
                </a:solidFill>
                <a:latin typeface="Times New Roman MT Bold"/>
                <a:ea typeface="Times New Roman MT Bold"/>
                <a:cs typeface="Times New Roman MT Bold"/>
                <a:sym typeface="Times New Roman MT Bold"/>
              </a:rPr>
              <a:t>Processing using trained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00788" y="304352"/>
            <a:ext cx="5952412" cy="1062342"/>
          </a:xfrm>
          <a:prstGeom prst="rect">
            <a:avLst/>
          </a:prstGeom>
        </p:spPr>
        <p:txBody>
          <a:bodyPr wrap="square" lIns="0" tIns="0" rIns="0" bIns="0" rtlCol="0" anchor="t">
            <a:spAutoFit/>
          </a:bodyPr>
          <a:lstStyle/>
          <a:p>
            <a:pPr marL="0" lvl="0" indent="0" algn="l">
              <a:lnSpc>
                <a:spcPts val="8701"/>
              </a:lnSpc>
              <a:spcBef>
                <a:spcPct val="0"/>
              </a:spcBef>
            </a:pPr>
            <a:r>
              <a:rPr lang="en-US" sz="6215" b="1" dirty="0">
                <a:solidFill>
                  <a:srgbClr val="465739"/>
                </a:solidFill>
                <a:latin typeface="Times New Roman MT Bold"/>
                <a:ea typeface="Times New Roman MT Bold"/>
                <a:cs typeface="Times New Roman MT Bold"/>
                <a:sym typeface="Times New Roman MT Bold"/>
              </a:rPr>
              <a:t>Website Interface</a:t>
            </a:r>
          </a:p>
        </p:txBody>
      </p:sp>
      <p:sp>
        <p:nvSpPr>
          <p:cNvPr id="4" name="TextBox 4"/>
          <p:cNvSpPr txBox="1"/>
          <p:nvPr/>
        </p:nvSpPr>
        <p:spPr>
          <a:xfrm>
            <a:off x="7714283" y="8139747"/>
            <a:ext cx="2859435" cy="689219"/>
          </a:xfrm>
          <a:prstGeom prst="rect">
            <a:avLst/>
          </a:prstGeom>
        </p:spPr>
        <p:txBody>
          <a:bodyPr lIns="0" tIns="0" rIns="0" bIns="0" rtlCol="0" anchor="t">
            <a:spAutoFit/>
          </a:bodyPr>
          <a:lstStyle/>
          <a:p>
            <a:pPr marL="0" lvl="0" indent="0" algn="l">
              <a:lnSpc>
                <a:spcPts val="5061"/>
              </a:lnSpc>
              <a:spcBef>
                <a:spcPct val="0"/>
              </a:spcBef>
            </a:pPr>
            <a:r>
              <a:rPr lang="en-US" sz="3615" b="1">
                <a:solidFill>
                  <a:srgbClr val="465739"/>
                </a:solidFill>
                <a:latin typeface="Times New Roman MT Bold"/>
                <a:ea typeface="Times New Roman MT Bold"/>
                <a:cs typeface="Times New Roman MT Bold"/>
                <a:sym typeface="Times New Roman MT Bold"/>
              </a:rPr>
              <a:t>Result (output)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407" r="2407"/>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11313" y="-1009661"/>
            <a:ext cx="25687721" cy="11296661"/>
            <a:chOff x="0" y="0"/>
            <a:chExt cx="6765490" cy="2975252"/>
          </a:xfrm>
        </p:grpSpPr>
        <p:sp>
          <p:nvSpPr>
            <p:cNvPr id="3" name="Freeform 3"/>
            <p:cNvSpPr/>
            <p:nvPr/>
          </p:nvSpPr>
          <p:spPr>
            <a:xfrm>
              <a:off x="0" y="0"/>
              <a:ext cx="6765490" cy="2975252"/>
            </a:xfrm>
            <a:custGeom>
              <a:avLst/>
              <a:gdLst/>
              <a:ahLst/>
              <a:cxnLst/>
              <a:rect l="l" t="t" r="r" b="b"/>
              <a:pathLst>
                <a:path w="6765490" h="2975252">
                  <a:moveTo>
                    <a:pt x="0" y="0"/>
                  </a:moveTo>
                  <a:lnTo>
                    <a:pt x="6765490" y="0"/>
                  </a:lnTo>
                  <a:lnTo>
                    <a:pt x="6765490" y="2975252"/>
                  </a:lnTo>
                  <a:lnTo>
                    <a:pt x="0" y="2975252"/>
                  </a:lnTo>
                  <a:close/>
                </a:path>
              </a:pathLst>
            </a:custGeom>
            <a:solidFill>
              <a:srgbClr val="FEFEFC"/>
            </a:solidFill>
          </p:spPr>
        </p:sp>
        <p:sp>
          <p:nvSpPr>
            <p:cNvPr id="4" name="TextBox 4"/>
            <p:cNvSpPr txBox="1"/>
            <p:nvPr/>
          </p:nvSpPr>
          <p:spPr>
            <a:xfrm>
              <a:off x="0" y="-57150"/>
              <a:ext cx="6765490" cy="3032402"/>
            </a:xfrm>
            <a:prstGeom prst="rect">
              <a:avLst/>
            </a:prstGeom>
          </p:spPr>
          <p:txBody>
            <a:bodyPr lIns="50800" tIns="50800" rIns="50800" bIns="50800" rtlCol="0" anchor="ctr"/>
            <a:lstStyle/>
            <a:p>
              <a:pPr algn="ctr">
                <a:lnSpc>
                  <a:spcPts val="3012"/>
                </a:lnSpc>
              </a:pPr>
              <a:endParaRPr/>
            </a:p>
          </p:txBody>
        </p:sp>
      </p:grpSp>
      <p:sp>
        <p:nvSpPr>
          <p:cNvPr id="5" name="TextBox 5"/>
          <p:cNvSpPr txBox="1"/>
          <p:nvPr/>
        </p:nvSpPr>
        <p:spPr>
          <a:xfrm>
            <a:off x="1733730" y="-15378"/>
            <a:ext cx="15010150" cy="1016705"/>
          </a:xfrm>
          <a:prstGeom prst="rect">
            <a:avLst/>
          </a:prstGeom>
        </p:spPr>
        <p:txBody>
          <a:bodyPr lIns="0" tIns="0" rIns="0" bIns="0" rtlCol="0" anchor="t">
            <a:spAutoFit/>
          </a:bodyPr>
          <a:lstStyle/>
          <a:p>
            <a:pPr marL="0" lvl="0" indent="0" algn="ctr">
              <a:lnSpc>
                <a:spcPts val="8011"/>
              </a:lnSpc>
              <a:spcBef>
                <a:spcPct val="0"/>
              </a:spcBef>
            </a:pPr>
            <a:r>
              <a:rPr lang="en-US" sz="5722" b="1" u="sng">
                <a:solidFill>
                  <a:srgbClr val="324028"/>
                </a:solidFill>
                <a:latin typeface="Times New Roman Bold"/>
                <a:ea typeface="Times New Roman Bold"/>
                <a:cs typeface="Times New Roman Bold"/>
                <a:sym typeface="Times New Roman Bold"/>
              </a:rPr>
              <a:t>CONCLUSION &amp; PROJECT OUTLOOK</a:t>
            </a:r>
          </a:p>
        </p:txBody>
      </p:sp>
      <p:grpSp>
        <p:nvGrpSpPr>
          <p:cNvPr id="6" name="Group 6"/>
          <p:cNvGrpSpPr/>
          <p:nvPr/>
        </p:nvGrpSpPr>
        <p:grpSpPr>
          <a:xfrm>
            <a:off x="16743881" y="-260489"/>
            <a:ext cx="12995792" cy="11174045"/>
            <a:chOff x="0" y="0"/>
            <a:chExt cx="3422760" cy="2942958"/>
          </a:xfrm>
        </p:grpSpPr>
        <p:sp>
          <p:nvSpPr>
            <p:cNvPr id="7" name="Freeform 7"/>
            <p:cNvSpPr/>
            <p:nvPr/>
          </p:nvSpPr>
          <p:spPr>
            <a:xfrm>
              <a:off x="0" y="0"/>
              <a:ext cx="3422760" cy="2942958"/>
            </a:xfrm>
            <a:custGeom>
              <a:avLst/>
              <a:gdLst/>
              <a:ahLst/>
              <a:cxnLst/>
              <a:rect l="l" t="t" r="r" b="b"/>
              <a:pathLst>
                <a:path w="3422760" h="2942958">
                  <a:moveTo>
                    <a:pt x="0" y="0"/>
                  </a:moveTo>
                  <a:lnTo>
                    <a:pt x="3422760" y="0"/>
                  </a:lnTo>
                  <a:lnTo>
                    <a:pt x="3422760" y="2942958"/>
                  </a:lnTo>
                  <a:lnTo>
                    <a:pt x="0" y="2942958"/>
                  </a:lnTo>
                  <a:close/>
                </a:path>
              </a:pathLst>
            </a:custGeom>
            <a:solidFill>
              <a:srgbClr val="EAEBE9"/>
            </a:solidFill>
          </p:spPr>
        </p:sp>
        <p:sp>
          <p:nvSpPr>
            <p:cNvPr id="8" name="TextBox 8"/>
            <p:cNvSpPr txBox="1"/>
            <p:nvPr/>
          </p:nvSpPr>
          <p:spPr>
            <a:xfrm>
              <a:off x="0" y="-57150"/>
              <a:ext cx="3422760" cy="3000108"/>
            </a:xfrm>
            <a:prstGeom prst="rect">
              <a:avLst/>
            </a:prstGeom>
          </p:spPr>
          <p:txBody>
            <a:bodyPr lIns="50800" tIns="50800" rIns="50800" bIns="50800" rtlCol="0" anchor="ctr"/>
            <a:lstStyle/>
            <a:p>
              <a:pPr algn="ctr">
                <a:lnSpc>
                  <a:spcPts val="3012"/>
                </a:lnSpc>
              </a:pPr>
              <a:endParaRPr/>
            </a:p>
          </p:txBody>
        </p:sp>
      </p:grpSp>
      <p:grpSp>
        <p:nvGrpSpPr>
          <p:cNvPr id="9" name="Group 9"/>
          <p:cNvGrpSpPr/>
          <p:nvPr/>
        </p:nvGrpSpPr>
        <p:grpSpPr>
          <a:xfrm>
            <a:off x="-11433511" y="-260489"/>
            <a:ext cx="12995792" cy="11174045"/>
            <a:chOff x="0" y="0"/>
            <a:chExt cx="3422760" cy="2942958"/>
          </a:xfrm>
        </p:grpSpPr>
        <p:sp>
          <p:nvSpPr>
            <p:cNvPr id="10" name="Freeform 10"/>
            <p:cNvSpPr/>
            <p:nvPr/>
          </p:nvSpPr>
          <p:spPr>
            <a:xfrm>
              <a:off x="0" y="0"/>
              <a:ext cx="3422760" cy="2942958"/>
            </a:xfrm>
            <a:custGeom>
              <a:avLst/>
              <a:gdLst/>
              <a:ahLst/>
              <a:cxnLst/>
              <a:rect l="l" t="t" r="r" b="b"/>
              <a:pathLst>
                <a:path w="3422760" h="2942958">
                  <a:moveTo>
                    <a:pt x="0" y="0"/>
                  </a:moveTo>
                  <a:lnTo>
                    <a:pt x="3422760" y="0"/>
                  </a:lnTo>
                  <a:lnTo>
                    <a:pt x="3422760" y="2942958"/>
                  </a:lnTo>
                  <a:lnTo>
                    <a:pt x="0" y="2942958"/>
                  </a:lnTo>
                  <a:close/>
                </a:path>
              </a:pathLst>
            </a:custGeom>
            <a:solidFill>
              <a:srgbClr val="EAEBE9"/>
            </a:solidFill>
          </p:spPr>
        </p:sp>
        <p:sp>
          <p:nvSpPr>
            <p:cNvPr id="11" name="TextBox 11"/>
            <p:cNvSpPr txBox="1"/>
            <p:nvPr/>
          </p:nvSpPr>
          <p:spPr>
            <a:xfrm>
              <a:off x="0" y="-57150"/>
              <a:ext cx="3422760" cy="3000108"/>
            </a:xfrm>
            <a:prstGeom prst="rect">
              <a:avLst/>
            </a:prstGeom>
          </p:spPr>
          <p:txBody>
            <a:bodyPr lIns="50800" tIns="50800" rIns="50800" bIns="50800" rtlCol="0" anchor="ctr"/>
            <a:lstStyle/>
            <a:p>
              <a:pPr algn="ctr">
                <a:lnSpc>
                  <a:spcPts val="3012"/>
                </a:lnSpc>
              </a:pPr>
              <a:endParaRPr/>
            </a:p>
          </p:txBody>
        </p:sp>
      </p:grpSp>
      <p:sp>
        <p:nvSpPr>
          <p:cNvPr id="12" name="TextBox 12"/>
          <p:cNvSpPr txBox="1"/>
          <p:nvPr/>
        </p:nvSpPr>
        <p:spPr>
          <a:xfrm>
            <a:off x="1733730" y="933450"/>
            <a:ext cx="14839511" cy="8909001"/>
          </a:xfrm>
          <a:prstGeom prst="rect">
            <a:avLst/>
          </a:prstGeom>
        </p:spPr>
        <p:txBody>
          <a:bodyPr lIns="0" tIns="0" rIns="0" bIns="0" rtlCol="0" anchor="t">
            <a:spAutoFit/>
          </a:bodyPr>
          <a:lstStyle/>
          <a:p>
            <a:pPr algn="just">
              <a:lnSpc>
                <a:spcPts val="4832"/>
              </a:lnSpc>
              <a:spcBef>
                <a:spcPct val="0"/>
              </a:spcBef>
            </a:pPr>
            <a:r>
              <a:rPr lang="en-US" sz="3451" b="1">
                <a:solidFill>
                  <a:srgbClr val="324028"/>
                </a:solidFill>
                <a:latin typeface="Times New Roman Bold"/>
                <a:ea typeface="Times New Roman Bold"/>
                <a:cs typeface="Times New Roman Bold"/>
                <a:sym typeface="Times New Roman Bold"/>
              </a:rPr>
              <a:t>Core Findings: Deep Learning Validation</a:t>
            </a:r>
          </a:p>
          <a:p>
            <a:pPr marL="572551" lvl="1" indent="-286275" algn="just">
              <a:lnSpc>
                <a:spcPts val="3712"/>
              </a:lnSpc>
              <a:buFont typeface="Arial"/>
              <a:buChar char="•"/>
            </a:pPr>
            <a:r>
              <a:rPr lang="en-US" sz="2651" b="1">
                <a:solidFill>
                  <a:srgbClr val="324028"/>
                </a:solidFill>
                <a:latin typeface="Times New Roman Bold"/>
                <a:ea typeface="Times New Roman Bold"/>
                <a:cs typeface="Times New Roman Bold"/>
                <a:sym typeface="Times New Roman Bold"/>
              </a:rPr>
              <a:t>DL Superiority:</a:t>
            </a:r>
            <a:r>
              <a:rPr lang="en-US" sz="2651">
                <a:solidFill>
                  <a:srgbClr val="324028"/>
                </a:solidFill>
                <a:latin typeface="Times New Roman"/>
                <a:ea typeface="Times New Roman"/>
                <a:cs typeface="Times New Roman"/>
                <a:sym typeface="Times New Roman"/>
              </a:rPr>
              <a:t> Deep Learning (CNN/ResNet50) decisively outperformed traditional ML (RF, SVM, etc.) for complex fish image classification.</a:t>
            </a:r>
          </a:p>
          <a:p>
            <a:pPr marL="572551" lvl="1" indent="-286275" algn="just">
              <a:lnSpc>
                <a:spcPts val="3712"/>
              </a:lnSpc>
              <a:buFont typeface="Arial"/>
              <a:buChar char="•"/>
            </a:pPr>
            <a:r>
              <a:rPr lang="en-US" sz="2651" b="1">
                <a:solidFill>
                  <a:srgbClr val="324028"/>
                </a:solidFill>
                <a:latin typeface="Times New Roman Bold"/>
                <a:ea typeface="Times New Roman Bold"/>
                <a:cs typeface="Times New Roman Bold"/>
                <a:sym typeface="Times New Roman Bold"/>
              </a:rPr>
              <a:t>Transfer Learning Value:</a:t>
            </a:r>
            <a:r>
              <a:rPr lang="en-US" sz="2651">
                <a:solidFill>
                  <a:srgbClr val="324028"/>
                </a:solidFill>
                <a:latin typeface="Times New Roman"/>
                <a:ea typeface="Times New Roman"/>
                <a:cs typeface="Times New Roman"/>
                <a:sym typeface="Times New Roman"/>
              </a:rPr>
              <a:t> ResNet50 proved critical, validating Transfer Learning as essential for achieving superior generalization and robust feature extraction.</a:t>
            </a:r>
          </a:p>
          <a:p>
            <a:pPr algn="just">
              <a:lnSpc>
                <a:spcPts val="4832"/>
              </a:lnSpc>
              <a:spcBef>
                <a:spcPct val="0"/>
              </a:spcBef>
            </a:pPr>
            <a:r>
              <a:rPr lang="en-US" sz="3451" b="1">
                <a:solidFill>
                  <a:srgbClr val="324028"/>
                </a:solidFill>
                <a:latin typeface="Times New Roman Bold"/>
                <a:ea typeface="Times New Roman Bold"/>
                <a:cs typeface="Times New Roman Bold"/>
                <a:sym typeface="Times New Roman Bold"/>
              </a:rPr>
              <a:t>Hybrid Model Performance Summary</a:t>
            </a:r>
          </a:p>
          <a:p>
            <a:pPr marL="572551" lvl="1" indent="-286275" algn="just">
              <a:lnSpc>
                <a:spcPts val="3712"/>
              </a:lnSpc>
              <a:buFont typeface="Arial"/>
              <a:buChar char="•"/>
            </a:pPr>
            <a:r>
              <a:rPr lang="en-US" sz="2651" b="1">
                <a:solidFill>
                  <a:srgbClr val="324028"/>
                </a:solidFill>
                <a:latin typeface="Times New Roman Bold"/>
                <a:ea typeface="Times New Roman Bold"/>
                <a:cs typeface="Times New Roman Bold"/>
                <a:sym typeface="Times New Roman Bold"/>
              </a:rPr>
              <a:t>Architecture:</a:t>
            </a:r>
            <a:r>
              <a:rPr lang="en-US" sz="2651">
                <a:solidFill>
                  <a:srgbClr val="324028"/>
                </a:solidFill>
                <a:latin typeface="Times New Roman"/>
                <a:ea typeface="Times New Roman"/>
                <a:cs typeface="Times New Roman"/>
                <a:sym typeface="Times New Roman"/>
              </a:rPr>
              <a:t> Hybrid CNN-ResNet50 model utilizing a 13,520-image. </a:t>
            </a:r>
          </a:p>
          <a:p>
            <a:pPr marL="572551" lvl="1" indent="-286275" algn="just">
              <a:lnSpc>
                <a:spcPts val="3712"/>
              </a:lnSpc>
              <a:buFont typeface="Arial"/>
              <a:buChar char="•"/>
            </a:pPr>
            <a:r>
              <a:rPr lang="en-US" sz="2651" b="1">
                <a:solidFill>
                  <a:srgbClr val="324028"/>
                </a:solidFill>
                <a:latin typeface="Times New Roman Bold"/>
                <a:ea typeface="Times New Roman Bold"/>
                <a:cs typeface="Times New Roman Bold"/>
                <a:sym typeface="Times New Roman Bold"/>
              </a:rPr>
              <a:t>Key Results (Proven Competence): </a:t>
            </a:r>
          </a:p>
          <a:p>
            <a:pPr marL="1145101" lvl="2" indent="-381700" algn="just">
              <a:lnSpc>
                <a:spcPts val="3712"/>
              </a:lnSpc>
              <a:buFont typeface="Arial"/>
              <a:buChar char="⚬"/>
            </a:pPr>
            <a:r>
              <a:rPr lang="en-US" sz="2651">
                <a:solidFill>
                  <a:srgbClr val="324028"/>
                </a:solidFill>
                <a:latin typeface="Times New Roman"/>
                <a:ea typeface="Times New Roman"/>
                <a:cs typeface="Times New Roman"/>
                <a:sym typeface="Times New Roman"/>
              </a:rPr>
              <a:t>Accuracy:99.73% </a:t>
            </a:r>
          </a:p>
          <a:p>
            <a:pPr marL="1145101" lvl="2" indent="-381700" algn="just">
              <a:lnSpc>
                <a:spcPts val="3712"/>
              </a:lnSpc>
              <a:buFont typeface="Arial"/>
              <a:buChar char="⚬"/>
            </a:pPr>
            <a:r>
              <a:rPr lang="en-US" sz="2651">
                <a:solidFill>
                  <a:srgbClr val="324028"/>
                </a:solidFill>
                <a:latin typeface="Times New Roman"/>
                <a:ea typeface="Times New Roman"/>
                <a:cs typeface="Times New Roman"/>
                <a:sym typeface="Times New Roman"/>
              </a:rPr>
              <a:t>AUC:0.9998</a:t>
            </a:r>
          </a:p>
          <a:p>
            <a:pPr marL="1145101" lvl="2" indent="-381700" algn="just">
              <a:lnSpc>
                <a:spcPts val="3712"/>
              </a:lnSpc>
              <a:buFont typeface="Arial"/>
              <a:buChar char="⚬"/>
            </a:pPr>
            <a:r>
              <a:rPr lang="en-US" sz="2651">
                <a:solidFill>
                  <a:srgbClr val="324028"/>
                </a:solidFill>
                <a:latin typeface="Times New Roman"/>
                <a:ea typeface="Times New Roman"/>
                <a:cs typeface="Times New Roman"/>
                <a:sym typeface="Times New Roman"/>
              </a:rPr>
              <a:t>Recall (Infected Detection):99.93%</a:t>
            </a:r>
          </a:p>
          <a:p>
            <a:pPr marL="572551" lvl="1" indent="-286275" algn="just">
              <a:lnSpc>
                <a:spcPts val="3712"/>
              </a:lnSpc>
              <a:buFont typeface="Arial"/>
              <a:buChar char="•"/>
            </a:pPr>
            <a:r>
              <a:rPr lang="en-US" sz="2651">
                <a:solidFill>
                  <a:srgbClr val="324028"/>
                </a:solidFill>
                <a:latin typeface="Times New Roman"/>
                <a:ea typeface="Times New Roman"/>
                <a:cs typeface="Times New Roman"/>
                <a:sym typeface="Times New Roman"/>
              </a:rPr>
              <a:t>Reliability demonstrated by robust discrimination and low false-positive rate.</a:t>
            </a:r>
          </a:p>
          <a:p>
            <a:pPr algn="just">
              <a:lnSpc>
                <a:spcPts val="4832"/>
              </a:lnSpc>
              <a:spcBef>
                <a:spcPct val="0"/>
              </a:spcBef>
            </a:pPr>
            <a:r>
              <a:rPr lang="en-US" sz="3451" b="1">
                <a:solidFill>
                  <a:srgbClr val="324028"/>
                </a:solidFill>
                <a:latin typeface="Times New Roman Bold"/>
                <a:ea typeface="Times New Roman Bold"/>
                <a:cs typeface="Times New Roman Bold"/>
                <a:sym typeface="Times New Roman Bold"/>
              </a:rPr>
              <a:t>Impact &amp; Next Steps:</a:t>
            </a:r>
          </a:p>
          <a:p>
            <a:pPr marL="572551" lvl="1" indent="-286275" algn="just">
              <a:lnSpc>
                <a:spcPts val="3712"/>
              </a:lnSpc>
              <a:buFont typeface="Arial"/>
              <a:buChar char="•"/>
            </a:pPr>
            <a:r>
              <a:rPr lang="en-US" sz="2651" b="1">
                <a:solidFill>
                  <a:srgbClr val="324028"/>
                </a:solidFill>
                <a:latin typeface="Times New Roman Bold"/>
                <a:ea typeface="Times New Roman Bold"/>
                <a:cs typeface="Times New Roman Bold"/>
                <a:sym typeface="Times New Roman Bold"/>
              </a:rPr>
              <a:t>Project Impact:</a:t>
            </a:r>
            <a:r>
              <a:rPr lang="en-US" sz="2651">
                <a:solidFill>
                  <a:srgbClr val="324028"/>
                </a:solidFill>
                <a:latin typeface="Times New Roman"/>
                <a:ea typeface="Times New Roman"/>
                <a:cs typeface="Times New Roman"/>
                <a:sym typeface="Times New Roman"/>
              </a:rPr>
              <a:t> This work validates deep learning for modern aquaculture, opening doors for real-time fish health monitoring and food quality assurance.</a:t>
            </a:r>
          </a:p>
          <a:p>
            <a:pPr marL="572551" lvl="1" indent="-286275" algn="just">
              <a:lnSpc>
                <a:spcPts val="3712"/>
              </a:lnSpc>
              <a:buFont typeface="Arial"/>
              <a:buChar char="•"/>
            </a:pPr>
            <a:r>
              <a:rPr lang="en-US" sz="2651" b="1">
                <a:solidFill>
                  <a:srgbClr val="324028"/>
                </a:solidFill>
                <a:latin typeface="Times New Roman Bold"/>
                <a:ea typeface="Times New Roman Bold"/>
                <a:cs typeface="Times New Roman Bold"/>
                <a:sym typeface="Times New Roman Bold"/>
              </a:rPr>
              <a:t>Future Work:</a:t>
            </a:r>
            <a:r>
              <a:rPr lang="en-US" sz="2651">
                <a:solidFill>
                  <a:srgbClr val="324028"/>
                </a:solidFill>
                <a:latin typeface="Times New Roman"/>
                <a:ea typeface="Times New Roman"/>
                <a:cs typeface="Times New Roman"/>
                <a:sym typeface="Times New Roman"/>
              </a:rPr>
              <a:t> Developing a lightweight, deployable application for practical field integration of the Hybrid Model.</a:t>
            </a:r>
          </a:p>
          <a:p>
            <a:pPr algn="just">
              <a:lnSpc>
                <a:spcPts val="4272"/>
              </a:lnSpc>
            </a:pPr>
            <a:r>
              <a:rPr lang="en-US" sz="3051" b="1">
                <a:solidFill>
                  <a:srgbClr val="324028"/>
                </a:solidFill>
                <a:latin typeface="Times New Roman Bold"/>
                <a:ea typeface="Times New Roman Bold"/>
                <a:cs typeface="Times New Roman Bold"/>
                <a:sym typeface="Times New Roman Bold"/>
              </a:rPr>
              <a:t>We are now preparing for getting this paper published into known publications.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646705"/>
            <a:ext cx="16230600" cy="5326966"/>
          </a:xfrm>
          <a:prstGeom prst="rect">
            <a:avLst/>
          </a:prstGeom>
        </p:spPr>
        <p:txBody>
          <a:bodyPr lIns="0" tIns="0" rIns="0" bIns="0" rtlCol="0" anchor="t">
            <a:spAutoFit/>
          </a:bodyPr>
          <a:lstStyle/>
          <a:p>
            <a:pPr algn="l">
              <a:lnSpc>
                <a:spcPts val="3012"/>
              </a:lnSpc>
              <a:spcBef>
                <a:spcPct val="0"/>
              </a:spcBef>
            </a:pPr>
            <a:endParaRPr/>
          </a:p>
          <a:p>
            <a:pPr marL="464603" lvl="1" indent="-232302" algn="l">
              <a:lnSpc>
                <a:spcPts val="3012"/>
              </a:lnSpc>
              <a:spcBef>
                <a:spcPct val="0"/>
              </a:spcBef>
              <a:buFont typeface="Arial"/>
              <a:buChar char="•"/>
            </a:pPr>
            <a:r>
              <a:rPr lang="en-US" sz="2151" b="1">
                <a:solidFill>
                  <a:srgbClr val="000000"/>
                </a:solidFill>
                <a:latin typeface="Canva Sans Bold"/>
                <a:ea typeface="Canva Sans Bold"/>
                <a:cs typeface="Canva Sans Bold"/>
                <a:sym typeface="Canva Sans Bold"/>
              </a:rPr>
              <a:t>Aditya Rajbongshi, Rashiduzzaman Shakil, Bonna Akter, Munira Akter Lata, Md. Mahbubul Alam Joarder,“A comprehensive analysis of feature ranking-based fish disease recognition”, Array, Volume 21, 2024, 100329, ISSN 2590-0056, https://doi.org/10.1016/j.array.2023.100329.</a:t>
            </a:r>
            <a:r>
              <a:rPr lang="en-US" sz="2151">
                <a:solidFill>
                  <a:srgbClr val="000000"/>
                </a:solidFill>
                <a:latin typeface="Canva Sans"/>
                <a:ea typeface="Canva Sans"/>
                <a:cs typeface="Canva Sans"/>
                <a:sym typeface="Canva Sans"/>
              </a:rPr>
              <a:t> (https://www.sciencedirect.com/science/article/pii/S2590005623000541)</a:t>
            </a:r>
          </a:p>
          <a:p>
            <a:pPr algn="l">
              <a:lnSpc>
                <a:spcPts val="3012"/>
              </a:lnSpc>
              <a:spcBef>
                <a:spcPct val="0"/>
              </a:spcBef>
            </a:pPr>
            <a:endParaRPr lang="en-US" sz="2151">
              <a:solidFill>
                <a:srgbClr val="000000"/>
              </a:solidFill>
              <a:latin typeface="Canva Sans"/>
              <a:ea typeface="Canva Sans"/>
              <a:cs typeface="Canva Sans"/>
              <a:sym typeface="Canva Sans"/>
            </a:endParaRPr>
          </a:p>
          <a:p>
            <a:pPr marL="464603" lvl="1" indent="-232302" algn="l">
              <a:lnSpc>
                <a:spcPts val="3012"/>
              </a:lnSpc>
              <a:spcBef>
                <a:spcPct val="0"/>
              </a:spcBef>
              <a:buFont typeface="Arial"/>
              <a:buChar char="•"/>
            </a:pPr>
            <a:r>
              <a:rPr lang="en-US" sz="2151" b="1">
                <a:solidFill>
                  <a:srgbClr val="000000"/>
                </a:solidFill>
                <a:latin typeface="Canva Sans Bold"/>
                <a:ea typeface="Canva Sans Bold"/>
                <a:cs typeface="Canva Sans Bold"/>
                <a:sym typeface="Canva Sans Bold"/>
              </a:rPr>
              <a:t>Md Shoaib Ahmed, Tanjim Taharat Aurpa, Md. Abul Kalam Azad, “Fish Disease Detection Using Image Based Machine Learning Technique in Aquaculture”, Journal of King Saud University - Computer and Information Sciences, Volume 34, Issue 8, Part A, 2022, Pages 5170-5182, ISSN 1319-1578, https://doi.org/10.1016/j.jksuci.2021.05.003.</a:t>
            </a:r>
            <a:r>
              <a:rPr lang="en-US" sz="2151">
                <a:solidFill>
                  <a:srgbClr val="000000"/>
                </a:solidFill>
                <a:latin typeface="Canva Sans"/>
                <a:ea typeface="Canva Sans"/>
                <a:cs typeface="Canva Sans"/>
                <a:sym typeface="Canva Sans"/>
              </a:rPr>
              <a:t>(https://www.sciencedirect.com/science/article/pii/S1319157821001063)</a:t>
            </a:r>
          </a:p>
          <a:p>
            <a:pPr algn="l">
              <a:lnSpc>
                <a:spcPts val="3012"/>
              </a:lnSpc>
              <a:spcBef>
                <a:spcPct val="0"/>
              </a:spcBef>
            </a:pPr>
            <a:endParaRPr lang="en-US" sz="2151">
              <a:solidFill>
                <a:srgbClr val="000000"/>
              </a:solidFill>
              <a:latin typeface="Canva Sans"/>
              <a:ea typeface="Canva Sans"/>
              <a:cs typeface="Canva Sans"/>
              <a:sym typeface="Canva Sans"/>
            </a:endParaRPr>
          </a:p>
          <a:p>
            <a:pPr marL="464603" lvl="1" indent="-232302" algn="l">
              <a:lnSpc>
                <a:spcPts val="3012"/>
              </a:lnSpc>
              <a:spcBef>
                <a:spcPct val="0"/>
              </a:spcBef>
              <a:buFont typeface="Arial"/>
              <a:buChar char="•"/>
            </a:pPr>
            <a:r>
              <a:rPr lang="en-US" sz="2151" b="1">
                <a:solidFill>
                  <a:srgbClr val="000000"/>
                </a:solidFill>
                <a:latin typeface="Canva Sans Bold"/>
                <a:ea typeface="Canva Sans Bold"/>
                <a:cs typeface="Canva Sans Bold"/>
                <a:sym typeface="Canva Sans Bold"/>
              </a:rPr>
              <a:t>Md Shoaib Ahmed, Samiha Maisha Jeba, “Salmon Scan: A novel image dataset for machine learning and deep learning analysis in fish disease detection in aquaculture”, Data in Brief, Volume 54, 2024, 110388, ISSN 2352-3409, https://doi.org/10.1016/j.dib.2024.110388.</a:t>
            </a:r>
            <a:r>
              <a:rPr lang="en-US" sz="2151">
                <a:solidFill>
                  <a:srgbClr val="000000"/>
                </a:solidFill>
                <a:latin typeface="Canva Sans"/>
                <a:ea typeface="Canva Sans"/>
                <a:cs typeface="Canva Sans"/>
                <a:sym typeface="Canva Sans"/>
              </a:rPr>
              <a:t> (https://www.sciencedirect.com/science/article/pii/S2352340924003573)</a:t>
            </a:r>
          </a:p>
        </p:txBody>
      </p:sp>
      <p:sp>
        <p:nvSpPr>
          <p:cNvPr id="3" name="TextBox 3"/>
          <p:cNvSpPr txBox="1"/>
          <p:nvPr/>
        </p:nvSpPr>
        <p:spPr>
          <a:xfrm>
            <a:off x="3126280" y="695325"/>
            <a:ext cx="12035441" cy="1638378"/>
          </a:xfrm>
          <a:prstGeom prst="rect">
            <a:avLst/>
          </a:prstGeom>
        </p:spPr>
        <p:txBody>
          <a:bodyPr lIns="0" tIns="0" rIns="0" bIns="0" rtlCol="0" anchor="t">
            <a:spAutoFit/>
          </a:bodyPr>
          <a:lstStyle/>
          <a:p>
            <a:pPr marL="0" lvl="0" indent="0" algn="ctr">
              <a:lnSpc>
                <a:spcPts val="12070"/>
              </a:lnSpc>
              <a:spcBef>
                <a:spcPct val="0"/>
              </a:spcBef>
            </a:pPr>
            <a:r>
              <a:rPr lang="en-US" sz="8621" u="sng">
                <a:solidFill>
                  <a:srgbClr val="324028"/>
                </a:solidFill>
                <a:latin typeface="Times New Roman MT"/>
                <a:ea typeface="Times New Roman MT"/>
                <a:cs typeface="Times New Roman MT"/>
                <a:sym typeface="Times New Roman MT"/>
              </a:rPr>
              <a:t>References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321212" y="6647683"/>
            <a:ext cx="0" cy="2610617"/>
          </a:xfrm>
          <a:prstGeom prst="line">
            <a:avLst/>
          </a:prstGeom>
          <a:ln w="123825" cap="flat">
            <a:solidFill>
              <a:srgbClr val="BBC8B1"/>
            </a:solidFill>
            <a:prstDash val="sysDot"/>
            <a:headEnd type="none" w="sm" len="sm"/>
            <a:tailEnd type="none" w="sm" len="sm"/>
          </a:ln>
        </p:spPr>
      </p:sp>
      <p:grpSp>
        <p:nvGrpSpPr>
          <p:cNvPr id="3" name="Group 3"/>
          <p:cNvGrpSpPr/>
          <p:nvPr/>
        </p:nvGrpSpPr>
        <p:grpSpPr>
          <a:xfrm>
            <a:off x="17259300" y="2466975"/>
            <a:ext cx="6163724" cy="3086100"/>
            <a:chOff x="0" y="0"/>
            <a:chExt cx="1623368" cy="812800"/>
          </a:xfrm>
        </p:grpSpPr>
        <p:sp>
          <p:nvSpPr>
            <p:cNvPr id="4" name="Freeform 4"/>
            <p:cNvSpPr/>
            <p:nvPr/>
          </p:nvSpPr>
          <p:spPr>
            <a:xfrm>
              <a:off x="0" y="0"/>
              <a:ext cx="1623368" cy="812800"/>
            </a:xfrm>
            <a:custGeom>
              <a:avLst/>
              <a:gdLst/>
              <a:ahLst/>
              <a:cxnLst/>
              <a:rect l="l" t="t" r="r" b="b"/>
              <a:pathLst>
                <a:path w="1623368" h="812800">
                  <a:moveTo>
                    <a:pt x="0" y="0"/>
                  </a:moveTo>
                  <a:lnTo>
                    <a:pt x="1623368" y="0"/>
                  </a:lnTo>
                  <a:lnTo>
                    <a:pt x="1623368" y="812800"/>
                  </a:lnTo>
                  <a:lnTo>
                    <a:pt x="0" y="812800"/>
                  </a:lnTo>
                  <a:close/>
                </a:path>
              </a:pathLst>
            </a:custGeom>
            <a:solidFill>
              <a:srgbClr val="EAEBE9"/>
            </a:solidFill>
          </p:spPr>
        </p:sp>
        <p:sp>
          <p:nvSpPr>
            <p:cNvPr id="5" name="TextBox 5"/>
            <p:cNvSpPr txBox="1"/>
            <p:nvPr/>
          </p:nvSpPr>
          <p:spPr>
            <a:xfrm>
              <a:off x="0" y="-47625"/>
              <a:ext cx="1623368" cy="860425"/>
            </a:xfrm>
            <a:prstGeom prst="rect">
              <a:avLst/>
            </a:prstGeom>
          </p:spPr>
          <p:txBody>
            <a:bodyPr lIns="50800" tIns="50800" rIns="50800" bIns="50800" rtlCol="0" anchor="ctr"/>
            <a:lstStyle/>
            <a:p>
              <a:pPr algn="ctr">
                <a:lnSpc>
                  <a:spcPts val="3012"/>
                </a:lnSpc>
              </a:pPr>
              <a:endParaRPr/>
            </a:p>
          </p:txBody>
        </p:sp>
      </p:grpSp>
      <p:grpSp>
        <p:nvGrpSpPr>
          <p:cNvPr id="6" name="Group 6"/>
          <p:cNvGrpSpPr/>
          <p:nvPr/>
        </p:nvGrpSpPr>
        <p:grpSpPr>
          <a:xfrm>
            <a:off x="-6031041" y="6172200"/>
            <a:ext cx="7059741" cy="3086100"/>
            <a:chOff x="0" y="0"/>
            <a:chExt cx="1859356" cy="812800"/>
          </a:xfrm>
        </p:grpSpPr>
        <p:sp>
          <p:nvSpPr>
            <p:cNvPr id="7" name="Freeform 7"/>
            <p:cNvSpPr/>
            <p:nvPr/>
          </p:nvSpPr>
          <p:spPr>
            <a:xfrm>
              <a:off x="0" y="0"/>
              <a:ext cx="1859356" cy="812800"/>
            </a:xfrm>
            <a:custGeom>
              <a:avLst/>
              <a:gdLst/>
              <a:ahLst/>
              <a:cxnLst/>
              <a:rect l="l" t="t" r="r" b="b"/>
              <a:pathLst>
                <a:path w="1859356" h="812800">
                  <a:moveTo>
                    <a:pt x="0" y="0"/>
                  </a:moveTo>
                  <a:lnTo>
                    <a:pt x="1859356" y="0"/>
                  </a:lnTo>
                  <a:lnTo>
                    <a:pt x="1859356" y="812800"/>
                  </a:lnTo>
                  <a:lnTo>
                    <a:pt x="0" y="812800"/>
                  </a:lnTo>
                  <a:close/>
                </a:path>
              </a:pathLst>
            </a:custGeom>
            <a:solidFill>
              <a:srgbClr val="EAEBE9"/>
            </a:solidFill>
          </p:spPr>
        </p:sp>
        <p:sp>
          <p:nvSpPr>
            <p:cNvPr id="8" name="TextBox 8"/>
            <p:cNvSpPr txBox="1"/>
            <p:nvPr/>
          </p:nvSpPr>
          <p:spPr>
            <a:xfrm>
              <a:off x="0" y="-47625"/>
              <a:ext cx="1859356" cy="860425"/>
            </a:xfrm>
            <a:prstGeom prst="rect">
              <a:avLst/>
            </a:prstGeom>
          </p:spPr>
          <p:txBody>
            <a:bodyPr lIns="50800" tIns="50800" rIns="50800" bIns="50800" rtlCol="0" anchor="ctr"/>
            <a:lstStyle/>
            <a:p>
              <a:pPr algn="ctr">
                <a:lnSpc>
                  <a:spcPts val="3012"/>
                </a:lnSpc>
              </a:pPr>
              <a:endParaRPr/>
            </a:p>
          </p:txBody>
        </p:sp>
      </p:grpSp>
      <p:sp>
        <p:nvSpPr>
          <p:cNvPr id="9" name="TextBox 9"/>
          <p:cNvSpPr txBox="1"/>
          <p:nvPr/>
        </p:nvSpPr>
        <p:spPr>
          <a:xfrm>
            <a:off x="1771519" y="1885950"/>
            <a:ext cx="14744962" cy="7372350"/>
          </a:xfrm>
          <a:prstGeom prst="rect">
            <a:avLst/>
          </a:prstGeom>
        </p:spPr>
        <p:txBody>
          <a:bodyPr lIns="0" tIns="0" rIns="0" bIns="0" rtlCol="0" anchor="t">
            <a:spAutoFit/>
          </a:bodyPr>
          <a:lstStyle/>
          <a:p>
            <a:pPr marL="0" lvl="0" indent="0" algn="ctr">
              <a:lnSpc>
                <a:spcPts val="28499"/>
              </a:lnSpc>
            </a:pPr>
            <a:r>
              <a:rPr lang="en-US" sz="24999">
                <a:solidFill>
                  <a:srgbClr val="5F6F52"/>
                </a:solidFill>
                <a:latin typeface="Times New Roman"/>
                <a:ea typeface="Times New Roman"/>
                <a:cs typeface="Times New Roman"/>
                <a:sym typeface="Times New Roma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2958" y="-723806"/>
            <a:ext cx="6244759" cy="11734612"/>
            <a:chOff x="0" y="0"/>
            <a:chExt cx="1644710" cy="3090597"/>
          </a:xfrm>
        </p:grpSpPr>
        <p:sp>
          <p:nvSpPr>
            <p:cNvPr id="3" name="Freeform 3"/>
            <p:cNvSpPr/>
            <p:nvPr/>
          </p:nvSpPr>
          <p:spPr>
            <a:xfrm>
              <a:off x="0" y="0"/>
              <a:ext cx="1644710" cy="3090597"/>
            </a:xfrm>
            <a:custGeom>
              <a:avLst/>
              <a:gdLst/>
              <a:ahLst/>
              <a:cxnLst/>
              <a:rect l="l" t="t" r="r" b="b"/>
              <a:pathLst>
                <a:path w="1644710" h="3090597">
                  <a:moveTo>
                    <a:pt x="0" y="0"/>
                  </a:moveTo>
                  <a:lnTo>
                    <a:pt x="1644710" y="0"/>
                  </a:lnTo>
                  <a:lnTo>
                    <a:pt x="1644710" y="3090597"/>
                  </a:lnTo>
                  <a:lnTo>
                    <a:pt x="0" y="3090597"/>
                  </a:lnTo>
                  <a:close/>
                </a:path>
              </a:pathLst>
            </a:custGeom>
            <a:solidFill>
              <a:srgbClr val="BBC8B1"/>
            </a:solidFill>
          </p:spPr>
        </p:sp>
        <p:sp>
          <p:nvSpPr>
            <p:cNvPr id="4" name="TextBox 4"/>
            <p:cNvSpPr txBox="1"/>
            <p:nvPr/>
          </p:nvSpPr>
          <p:spPr>
            <a:xfrm>
              <a:off x="0" y="-47625"/>
              <a:ext cx="1644710" cy="3138222"/>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7484942" y="6912192"/>
            <a:ext cx="803058" cy="8030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15716250" y="9483942"/>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BC8B1"/>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012"/>
                </a:lnSpc>
              </a:pPr>
              <a:endParaRPr/>
            </a:p>
          </p:txBody>
        </p:sp>
      </p:grpSp>
      <p:sp>
        <p:nvSpPr>
          <p:cNvPr id="11" name="TextBox 11"/>
          <p:cNvSpPr txBox="1"/>
          <p:nvPr/>
        </p:nvSpPr>
        <p:spPr>
          <a:xfrm>
            <a:off x="5656747" y="192792"/>
            <a:ext cx="7600959" cy="1782528"/>
          </a:xfrm>
          <a:prstGeom prst="rect">
            <a:avLst/>
          </a:prstGeom>
        </p:spPr>
        <p:txBody>
          <a:bodyPr lIns="0" tIns="0" rIns="0" bIns="0" rtlCol="0" anchor="t">
            <a:spAutoFit/>
          </a:bodyPr>
          <a:lstStyle/>
          <a:p>
            <a:pPr marL="0" lvl="0" indent="0" algn="ctr">
              <a:lnSpc>
                <a:spcPts val="13050"/>
              </a:lnSpc>
              <a:spcBef>
                <a:spcPct val="0"/>
              </a:spcBef>
            </a:pPr>
            <a:r>
              <a:rPr lang="en-US" sz="9321" b="1">
                <a:solidFill>
                  <a:srgbClr val="465739"/>
                </a:solidFill>
                <a:latin typeface="Times New Roman MT Bold"/>
                <a:ea typeface="Times New Roman MT Bold"/>
                <a:cs typeface="Times New Roman MT Bold"/>
                <a:sym typeface="Times New Roman MT Bold"/>
              </a:rPr>
              <a:t>OUTLINE</a:t>
            </a:r>
          </a:p>
        </p:txBody>
      </p:sp>
      <p:sp>
        <p:nvSpPr>
          <p:cNvPr id="12" name="TextBox 12"/>
          <p:cNvSpPr txBox="1"/>
          <p:nvPr/>
        </p:nvSpPr>
        <p:spPr>
          <a:xfrm>
            <a:off x="2571801" y="2247030"/>
            <a:ext cx="13770851" cy="5611964"/>
          </a:xfrm>
          <a:prstGeom prst="rect">
            <a:avLst/>
          </a:prstGeom>
        </p:spPr>
        <p:txBody>
          <a:bodyPr lIns="0" tIns="0" rIns="0" bIns="0" rtlCol="0" anchor="t">
            <a:spAutoFit/>
          </a:bodyPr>
          <a:lstStyle/>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Introduction</a:t>
            </a:r>
          </a:p>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Technical Details</a:t>
            </a:r>
          </a:p>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Tech Stack</a:t>
            </a:r>
          </a:p>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Test Bed Preparation &amp; Quality Assurance Strategy</a:t>
            </a:r>
          </a:p>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Website Interface</a:t>
            </a:r>
          </a:p>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Conclusion &amp; Project Outlook</a:t>
            </a:r>
          </a:p>
          <a:p>
            <a:pPr marL="972180" lvl="1" indent="-486090" algn="l">
              <a:lnSpc>
                <a:spcPts val="6304"/>
              </a:lnSpc>
              <a:buFont typeface="Arial"/>
              <a:buChar char="•"/>
            </a:pPr>
            <a:r>
              <a:rPr lang="en-US" sz="4502">
                <a:solidFill>
                  <a:srgbClr val="000000"/>
                </a:solidFill>
                <a:latin typeface="Times New Roman MT"/>
                <a:ea typeface="Times New Roman MT"/>
                <a:cs typeface="Times New Roman MT"/>
                <a:sym typeface="Times New Roman MT"/>
              </a:rPr>
              <a:t>References</a:t>
            </a:r>
          </a:p>
        </p:txBody>
      </p:sp>
      <p:grpSp>
        <p:nvGrpSpPr>
          <p:cNvPr id="13" name="Group 13"/>
          <p:cNvGrpSpPr/>
          <p:nvPr/>
        </p:nvGrpSpPr>
        <p:grpSpPr>
          <a:xfrm>
            <a:off x="17484942" y="7715250"/>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BC8B1"/>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012"/>
                </a:lnSpc>
              </a:pPr>
              <a:endParaRPr/>
            </a:p>
          </p:txBody>
        </p:sp>
      </p:grpSp>
      <p:grpSp>
        <p:nvGrpSpPr>
          <p:cNvPr id="16" name="Group 16"/>
          <p:cNvGrpSpPr/>
          <p:nvPr/>
        </p:nvGrpSpPr>
        <p:grpSpPr>
          <a:xfrm>
            <a:off x="14913192" y="9483942"/>
            <a:ext cx="803058" cy="80305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20222" y="308978"/>
            <a:ext cx="12647557" cy="1782528"/>
          </a:xfrm>
          <a:prstGeom prst="rect">
            <a:avLst/>
          </a:prstGeom>
        </p:spPr>
        <p:txBody>
          <a:bodyPr lIns="0" tIns="0" rIns="0" bIns="0" rtlCol="0" anchor="t">
            <a:spAutoFit/>
          </a:bodyPr>
          <a:lstStyle/>
          <a:p>
            <a:pPr marL="0" lvl="0" indent="0" algn="ctr">
              <a:lnSpc>
                <a:spcPts val="13050"/>
              </a:lnSpc>
              <a:spcBef>
                <a:spcPct val="0"/>
              </a:spcBef>
            </a:pPr>
            <a:r>
              <a:rPr lang="en-US" sz="9321">
                <a:solidFill>
                  <a:srgbClr val="465739"/>
                </a:solidFill>
                <a:latin typeface="Times New Roman MT"/>
                <a:ea typeface="Times New Roman MT"/>
                <a:cs typeface="Times New Roman MT"/>
                <a:sym typeface="Times New Roman MT"/>
              </a:rPr>
              <a:t>INTRODUCTION</a:t>
            </a:r>
          </a:p>
        </p:txBody>
      </p:sp>
      <p:grpSp>
        <p:nvGrpSpPr>
          <p:cNvPr id="3" name="Group 3"/>
          <p:cNvGrpSpPr/>
          <p:nvPr/>
        </p:nvGrpSpPr>
        <p:grpSpPr>
          <a:xfrm>
            <a:off x="17022970" y="792370"/>
            <a:ext cx="472661" cy="4726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6" name="Group 6"/>
          <p:cNvGrpSpPr/>
          <p:nvPr/>
        </p:nvGrpSpPr>
        <p:grpSpPr>
          <a:xfrm>
            <a:off x="-1359220" y="2501376"/>
            <a:ext cx="21006441" cy="6529546"/>
            <a:chOff x="0" y="0"/>
            <a:chExt cx="5532561" cy="1719716"/>
          </a:xfrm>
        </p:grpSpPr>
        <p:sp>
          <p:nvSpPr>
            <p:cNvPr id="7" name="Freeform 7"/>
            <p:cNvSpPr/>
            <p:nvPr/>
          </p:nvSpPr>
          <p:spPr>
            <a:xfrm>
              <a:off x="0" y="0"/>
              <a:ext cx="5532560" cy="1719716"/>
            </a:xfrm>
            <a:custGeom>
              <a:avLst/>
              <a:gdLst/>
              <a:ahLst/>
              <a:cxnLst/>
              <a:rect l="l" t="t" r="r" b="b"/>
              <a:pathLst>
                <a:path w="5532560" h="1719716">
                  <a:moveTo>
                    <a:pt x="0" y="0"/>
                  </a:moveTo>
                  <a:lnTo>
                    <a:pt x="5532560" y="0"/>
                  </a:lnTo>
                  <a:lnTo>
                    <a:pt x="5532560" y="1719716"/>
                  </a:lnTo>
                  <a:lnTo>
                    <a:pt x="0" y="1719716"/>
                  </a:lnTo>
                  <a:close/>
                </a:path>
              </a:pathLst>
            </a:custGeom>
            <a:solidFill>
              <a:srgbClr val="EAEBE9"/>
            </a:solidFill>
          </p:spPr>
        </p:sp>
        <p:sp>
          <p:nvSpPr>
            <p:cNvPr id="8" name="TextBox 8"/>
            <p:cNvSpPr txBox="1"/>
            <p:nvPr/>
          </p:nvSpPr>
          <p:spPr>
            <a:xfrm>
              <a:off x="0" y="-47625"/>
              <a:ext cx="5532561" cy="1767341"/>
            </a:xfrm>
            <a:prstGeom prst="rect">
              <a:avLst/>
            </a:prstGeom>
          </p:spPr>
          <p:txBody>
            <a:bodyPr lIns="50800" tIns="50800" rIns="50800" bIns="50800" rtlCol="0" anchor="ctr"/>
            <a:lstStyle/>
            <a:p>
              <a:pPr algn="ctr">
                <a:lnSpc>
                  <a:spcPts val="3012"/>
                </a:lnSpc>
              </a:pPr>
              <a:endParaRPr/>
            </a:p>
          </p:txBody>
        </p:sp>
      </p:grpSp>
      <p:sp>
        <p:nvSpPr>
          <p:cNvPr id="9" name="TextBox 9"/>
          <p:cNvSpPr txBox="1"/>
          <p:nvPr/>
        </p:nvSpPr>
        <p:spPr>
          <a:xfrm>
            <a:off x="340486" y="2603609"/>
            <a:ext cx="17607028" cy="6267930"/>
          </a:xfrm>
          <a:prstGeom prst="rect">
            <a:avLst/>
          </a:prstGeom>
        </p:spPr>
        <p:txBody>
          <a:bodyPr lIns="0" tIns="0" rIns="0" bIns="0" rtlCol="0" anchor="t">
            <a:spAutoFit/>
          </a:bodyPr>
          <a:lstStyle/>
          <a:p>
            <a:pPr algn="just">
              <a:lnSpc>
                <a:spcPts val="4173"/>
              </a:lnSpc>
            </a:pPr>
            <a:r>
              <a:rPr lang="en-US" sz="2981">
                <a:solidFill>
                  <a:srgbClr val="465739"/>
                </a:solidFill>
                <a:latin typeface="Canva Sans"/>
                <a:ea typeface="Canva Sans"/>
                <a:cs typeface="Canva Sans"/>
                <a:sym typeface="Canva Sans"/>
              </a:rPr>
              <a:t>Fish quality plays a crucial role in ensuring food safety and maintaining standards in aquaculture. Traditionally, the identification of fresh and infected fish is performed through manual inspection, which is often time-consuming, error-prone, and highly subjective. To address this challenge, our project focuses on developing an automated image classification system capable of distinguishing between fresh fish and infected fish. We utilized deep learning models such as CNN, ResNet50, and a Hybrid CNN+ResNet50 approach, along with traditional machine learning models including SVM, Random Forest, Decision Tree, Logistic Regression, and KNN, to evaluate their performance on the dataset. Through extensive experimentation and augmentation of the dataset, our models achieved very high accuracy, with the Hybrid CNN+ResNet50 reaching above 99%. This demonstrates the potential of deep learning-based solutions to support real-world applications in fish markets and aquaculture farms for efficient and reliable quality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02587" y="-2684741"/>
            <a:ext cx="16611239" cy="15656483"/>
            <a:chOff x="0" y="0"/>
            <a:chExt cx="862366" cy="812800"/>
          </a:xfrm>
        </p:grpSpPr>
        <p:sp>
          <p:nvSpPr>
            <p:cNvPr id="3" name="Freeform 3"/>
            <p:cNvSpPr/>
            <p:nvPr/>
          </p:nvSpPr>
          <p:spPr>
            <a:xfrm>
              <a:off x="0" y="0"/>
              <a:ext cx="862366" cy="812800"/>
            </a:xfrm>
            <a:custGeom>
              <a:avLst/>
              <a:gdLst/>
              <a:ahLst/>
              <a:cxnLst/>
              <a:rect l="l" t="t" r="r" b="b"/>
              <a:pathLst>
                <a:path w="862366" h="812800">
                  <a:moveTo>
                    <a:pt x="431183" y="0"/>
                  </a:moveTo>
                  <a:cubicBezTo>
                    <a:pt x="193047" y="0"/>
                    <a:pt x="0" y="181951"/>
                    <a:pt x="0" y="406400"/>
                  </a:cubicBezTo>
                  <a:cubicBezTo>
                    <a:pt x="0" y="630849"/>
                    <a:pt x="193047" y="812800"/>
                    <a:pt x="431183" y="812800"/>
                  </a:cubicBezTo>
                  <a:cubicBezTo>
                    <a:pt x="669319" y="812800"/>
                    <a:pt x="862366" y="630849"/>
                    <a:pt x="862366" y="406400"/>
                  </a:cubicBezTo>
                  <a:cubicBezTo>
                    <a:pt x="862366" y="181951"/>
                    <a:pt x="669319" y="0"/>
                    <a:pt x="431183" y="0"/>
                  </a:cubicBezTo>
                  <a:close/>
                </a:path>
              </a:pathLst>
            </a:custGeom>
            <a:solidFill>
              <a:srgbClr val="EAEBE9"/>
            </a:solidFill>
          </p:spPr>
        </p:sp>
        <p:sp>
          <p:nvSpPr>
            <p:cNvPr id="4" name="TextBox 4"/>
            <p:cNvSpPr txBox="1"/>
            <p:nvPr/>
          </p:nvSpPr>
          <p:spPr>
            <a:xfrm>
              <a:off x="80847" y="28575"/>
              <a:ext cx="700672" cy="708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18969" y="339010"/>
            <a:ext cx="689871" cy="6898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1028700" y="1206309"/>
            <a:ext cx="9142101" cy="748178"/>
          </a:xfrm>
          <a:prstGeom prst="rect">
            <a:avLst/>
          </a:prstGeom>
        </p:spPr>
        <p:txBody>
          <a:bodyPr lIns="0" tIns="0" rIns="0" bIns="0" rtlCol="0" anchor="t">
            <a:spAutoFit/>
          </a:bodyPr>
          <a:lstStyle/>
          <a:p>
            <a:pPr algn="l">
              <a:lnSpc>
                <a:spcPts val="5486"/>
              </a:lnSpc>
            </a:pPr>
            <a:r>
              <a:rPr lang="en-US" sz="3919" u="sng">
                <a:solidFill>
                  <a:srgbClr val="000000"/>
                </a:solidFill>
                <a:latin typeface="Futura"/>
                <a:ea typeface="Futura"/>
                <a:cs typeface="Futura"/>
                <a:sym typeface="Futura"/>
              </a:rPr>
              <a:t>DATASET</a:t>
            </a:r>
            <a:r>
              <a:rPr lang="en-US" sz="3919">
                <a:solidFill>
                  <a:srgbClr val="000000"/>
                </a:solidFill>
                <a:latin typeface="Futura"/>
                <a:ea typeface="Futura"/>
                <a:cs typeface="Futura"/>
                <a:sym typeface="Futura"/>
              </a:rPr>
              <a:t>:</a:t>
            </a:r>
          </a:p>
        </p:txBody>
      </p:sp>
      <p:sp>
        <p:nvSpPr>
          <p:cNvPr id="9" name="TextBox 9"/>
          <p:cNvSpPr txBox="1"/>
          <p:nvPr/>
        </p:nvSpPr>
        <p:spPr>
          <a:xfrm>
            <a:off x="593125" y="2023432"/>
            <a:ext cx="9142101" cy="2605024"/>
          </a:xfrm>
          <a:prstGeom prst="rect">
            <a:avLst/>
          </a:prstGeom>
        </p:spPr>
        <p:txBody>
          <a:bodyPr lIns="0" tIns="0" rIns="0" bIns="0" rtlCol="0" anchor="t">
            <a:spAutoFit/>
          </a:bodyPr>
          <a:lstStyle/>
          <a:p>
            <a:pPr marL="526795" lvl="1" indent="-263398" algn="l">
              <a:lnSpc>
                <a:spcPts val="3415"/>
              </a:lnSpc>
              <a:buFont typeface="Arial"/>
              <a:buChar char="•"/>
            </a:pPr>
            <a:r>
              <a:rPr lang="en-US" sz="2439">
                <a:solidFill>
                  <a:srgbClr val="000000"/>
                </a:solidFill>
                <a:latin typeface="Futura"/>
                <a:ea typeface="Futura"/>
                <a:cs typeface="Futura"/>
                <a:sym typeface="Futura"/>
              </a:rPr>
              <a:t>The dataset consists of two categories:</a:t>
            </a:r>
          </a:p>
          <a:p>
            <a:pPr marL="526795" lvl="1" indent="-263398" algn="l">
              <a:lnSpc>
                <a:spcPts val="3415"/>
              </a:lnSpc>
              <a:buFont typeface="Arial"/>
              <a:buChar char="•"/>
            </a:pPr>
            <a:r>
              <a:rPr lang="en-US" sz="2439">
                <a:solidFill>
                  <a:srgbClr val="000000"/>
                </a:solidFill>
                <a:latin typeface="Futura"/>
                <a:ea typeface="Futura"/>
                <a:cs typeface="Futura"/>
                <a:sym typeface="Futura"/>
              </a:rPr>
              <a:t>Fresh Fish → 456 images</a:t>
            </a:r>
          </a:p>
          <a:p>
            <a:pPr marL="526795" lvl="1" indent="-263398" algn="l">
              <a:lnSpc>
                <a:spcPts val="3415"/>
              </a:lnSpc>
              <a:buFont typeface="Arial"/>
              <a:buChar char="•"/>
            </a:pPr>
            <a:r>
              <a:rPr lang="en-US" sz="2439">
                <a:solidFill>
                  <a:srgbClr val="000000"/>
                </a:solidFill>
                <a:latin typeface="Futura"/>
                <a:ea typeface="Futura"/>
                <a:cs typeface="Futura"/>
                <a:sym typeface="Futura"/>
              </a:rPr>
              <a:t>Infected Fish → 752 images</a:t>
            </a:r>
          </a:p>
          <a:p>
            <a:pPr marL="526795" lvl="1" indent="-263398" algn="l">
              <a:lnSpc>
                <a:spcPts val="3415"/>
              </a:lnSpc>
              <a:buFont typeface="Arial"/>
              <a:buChar char="•"/>
            </a:pPr>
            <a:r>
              <a:rPr lang="en-US" sz="2439">
                <a:solidFill>
                  <a:srgbClr val="000000"/>
                </a:solidFill>
                <a:latin typeface="Futura"/>
                <a:ea typeface="Futura"/>
                <a:cs typeface="Futura"/>
                <a:sym typeface="Futura"/>
              </a:rPr>
              <a:t>Total Images: ~1,208</a:t>
            </a:r>
          </a:p>
          <a:p>
            <a:pPr marL="526795" lvl="1" indent="-263398" algn="l">
              <a:lnSpc>
                <a:spcPts val="3415"/>
              </a:lnSpc>
              <a:spcBef>
                <a:spcPct val="0"/>
              </a:spcBef>
              <a:buFont typeface="Arial"/>
              <a:buChar char="•"/>
            </a:pPr>
            <a:r>
              <a:rPr lang="en-US" sz="2439">
                <a:solidFill>
                  <a:srgbClr val="000000"/>
                </a:solidFill>
                <a:latin typeface="Futura"/>
                <a:ea typeface="Futura"/>
                <a:cs typeface="Futura"/>
                <a:sym typeface="Futura"/>
              </a:rPr>
              <a:t>All images were standardized to 224 x 224 pixels.</a:t>
            </a:r>
          </a:p>
          <a:p>
            <a:pPr marL="0" lvl="0" indent="0" algn="l">
              <a:lnSpc>
                <a:spcPts val="3415"/>
              </a:lnSpc>
              <a:spcBef>
                <a:spcPct val="0"/>
              </a:spcBef>
            </a:pPr>
            <a:endParaRPr lang="en-US" sz="2439">
              <a:solidFill>
                <a:srgbClr val="000000"/>
              </a:solidFill>
              <a:latin typeface="Futura"/>
              <a:ea typeface="Futura"/>
              <a:cs typeface="Futura"/>
              <a:sym typeface="Futura"/>
            </a:endParaRPr>
          </a:p>
        </p:txBody>
      </p:sp>
      <p:sp>
        <p:nvSpPr>
          <p:cNvPr id="10" name="TextBox 10"/>
          <p:cNvSpPr txBox="1"/>
          <p:nvPr/>
        </p:nvSpPr>
        <p:spPr>
          <a:xfrm>
            <a:off x="1403377" y="81654"/>
            <a:ext cx="11072761" cy="1277056"/>
          </a:xfrm>
          <a:prstGeom prst="rect">
            <a:avLst/>
          </a:prstGeom>
        </p:spPr>
        <p:txBody>
          <a:bodyPr lIns="0" tIns="0" rIns="0" bIns="0" rtlCol="0" anchor="t">
            <a:spAutoFit/>
          </a:bodyPr>
          <a:lstStyle/>
          <a:p>
            <a:pPr marL="0" lvl="0" indent="0" algn="l">
              <a:lnSpc>
                <a:spcPts val="9411"/>
              </a:lnSpc>
              <a:spcBef>
                <a:spcPct val="0"/>
              </a:spcBef>
            </a:pPr>
            <a:r>
              <a:rPr lang="en-US" sz="6722" b="1">
                <a:solidFill>
                  <a:srgbClr val="465739"/>
                </a:solidFill>
                <a:latin typeface="Times New Roman MT Bold"/>
                <a:ea typeface="Times New Roman MT Bold"/>
                <a:cs typeface="Times New Roman MT Bold"/>
                <a:sym typeface="Times New Roman MT Bold"/>
              </a:rPr>
              <a:t>TECHNICAL DETAILS</a:t>
            </a:r>
          </a:p>
        </p:txBody>
      </p:sp>
      <p:sp>
        <p:nvSpPr>
          <p:cNvPr id="11" name="AutoShape 11"/>
          <p:cNvSpPr/>
          <p:nvPr/>
        </p:nvSpPr>
        <p:spPr>
          <a:xfrm flipH="1">
            <a:off x="438639" y="1358709"/>
            <a:ext cx="25265" cy="8324043"/>
          </a:xfrm>
          <a:prstGeom prst="line">
            <a:avLst/>
          </a:prstGeom>
          <a:ln w="123825" cap="flat">
            <a:solidFill>
              <a:srgbClr val="BBC8B1"/>
            </a:solidFill>
            <a:prstDash val="sysDot"/>
            <a:headEnd type="none" w="sm" len="sm"/>
            <a:tailEnd type="none" w="sm" len="sm"/>
          </a:ln>
        </p:spPr>
      </p:sp>
      <p:sp>
        <p:nvSpPr>
          <p:cNvPr id="12" name="TextBox 12"/>
          <p:cNvSpPr txBox="1"/>
          <p:nvPr/>
        </p:nvSpPr>
        <p:spPr>
          <a:xfrm>
            <a:off x="1028700" y="4178167"/>
            <a:ext cx="6168815" cy="748178"/>
          </a:xfrm>
          <a:prstGeom prst="rect">
            <a:avLst/>
          </a:prstGeom>
        </p:spPr>
        <p:txBody>
          <a:bodyPr lIns="0" tIns="0" rIns="0" bIns="0" rtlCol="0" anchor="t">
            <a:spAutoFit/>
          </a:bodyPr>
          <a:lstStyle/>
          <a:p>
            <a:pPr algn="l">
              <a:lnSpc>
                <a:spcPts val="5486"/>
              </a:lnSpc>
            </a:pPr>
            <a:r>
              <a:rPr lang="en-US" sz="3919" u="sng">
                <a:solidFill>
                  <a:srgbClr val="000000"/>
                </a:solidFill>
                <a:latin typeface="Futura"/>
                <a:ea typeface="Futura"/>
                <a:cs typeface="Futura"/>
                <a:sym typeface="Futura"/>
              </a:rPr>
              <a:t>DATA AUGMENTATION</a:t>
            </a:r>
            <a:r>
              <a:rPr lang="en-US" sz="3919">
                <a:solidFill>
                  <a:srgbClr val="000000"/>
                </a:solidFill>
                <a:latin typeface="Futura"/>
                <a:ea typeface="Futura"/>
                <a:cs typeface="Futura"/>
                <a:sym typeface="Futura"/>
              </a:rPr>
              <a:t>:</a:t>
            </a:r>
          </a:p>
        </p:txBody>
      </p:sp>
      <p:sp>
        <p:nvSpPr>
          <p:cNvPr id="13" name="TextBox 13"/>
          <p:cNvSpPr txBox="1"/>
          <p:nvPr/>
        </p:nvSpPr>
        <p:spPr>
          <a:xfrm>
            <a:off x="593125" y="4862759"/>
            <a:ext cx="13961813" cy="5605439"/>
          </a:xfrm>
          <a:prstGeom prst="rect">
            <a:avLst/>
          </a:prstGeom>
        </p:spPr>
        <p:txBody>
          <a:bodyPr lIns="0" tIns="0" rIns="0" bIns="0" rtlCol="0" anchor="t">
            <a:spAutoFit/>
          </a:bodyPr>
          <a:lstStyle/>
          <a:p>
            <a:pPr marL="526454" lvl="1" indent="-263227" algn="l">
              <a:lnSpc>
                <a:spcPts val="3413"/>
              </a:lnSpc>
              <a:buFont typeface="Arial"/>
              <a:buChar char="•"/>
            </a:pPr>
            <a:r>
              <a:rPr lang="en-US" sz="2438">
                <a:solidFill>
                  <a:srgbClr val="000000"/>
                </a:solidFill>
                <a:latin typeface="Futura"/>
                <a:ea typeface="Futura"/>
                <a:cs typeface="Futura"/>
                <a:sym typeface="Futura"/>
              </a:rPr>
              <a:t>To improve model generalization and prevent overfitting, data augmentation was applied using the Albumentations library.</a:t>
            </a:r>
          </a:p>
          <a:p>
            <a:pPr marL="526454" lvl="1" indent="-263227" algn="l">
              <a:lnSpc>
                <a:spcPts val="3413"/>
              </a:lnSpc>
              <a:buFont typeface="Arial"/>
              <a:buChar char="•"/>
            </a:pPr>
            <a:r>
              <a:rPr lang="en-US" sz="2438">
                <a:solidFill>
                  <a:srgbClr val="000000"/>
                </a:solidFill>
                <a:latin typeface="Futura"/>
                <a:ea typeface="Futura"/>
                <a:cs typeface="Futura"/>
                <a:sym typeface="Futura"/>
              </a:rPr>
              <a:t>Augmentation techniques used:</a:t>
            </a:r>
          </a:p>
          <a:p>
            <a:pPr marL="526454" lvl="1" indent="-263227" algn="l">
              <a:lnSpc>
                <a:spcPts val="3413"/>
              </a:lnSpc>
              <a:buAutoNum type="arabicPeriod"/>
            </a:pPr>
            <a:r>
              <a:rPr lang="en-US" sz="2438">
                <a:solidFill>
                  <a:srgbClr val="000000"/>
                </a:solidFill>
                <a:latin typeface="Futura"/>
                <a:ea typeface="Futura"/>
                <a:cs typeface="Futura"/>
                <a:sym typeface="Futura"/>
              </a:rPr>
              <a:t>Horizontal Flip; Vertical Flip</a:t>
            </a:r>
          </a:p>
          <a:p>
            <a:pPr marL="526454" lvl="1" indent="-263227" algn="l">
              <a:lnSpc>
                <a:spcPts val="3413"/>
              </a:lnSpc>
              <a:buAutoNum type="arabicPeriod"/>
            </a:pPr>
            <a:r>
              <a:rPr lang="en-US" sz="2438">
                <a:solidFill>
                  <a:srgbClr val="000000"/>
                </a:solidFill>
                <a:latin typeface="Futura"/>
                <a:ea typeface="Futura"/>
                <a:cs typeface="Futura"/>
                <a:sym typeface="Futura"/>
              </a:rPr>
              <a:t>Random Brightness &amp; Contrast adjustment</a:t>
            </a:r>
          </a:p>
          <a:p>
            <a:pPr marL="526454" lvl="1" indent="-263227" algn="l">
              <a:lnSpc>
                <a:spcPts val="3413"/>
              </a:lnSpc>
              <a:buAutoNum type="arabicPeriod"/>
            </a:pPr>
            <a:r>
              <a:rPr lang="en-US" sz="2438">
                <a:solidFill>
                  <a:srgbClr val="000000"/>
                </a:solidFill>
                <a:latin typeface="Futura"/>
                <a:ea typeface="Futura"/>
                <a:cs typeface="Futura"/>
                <a:sym typeface="Futura"/>
              </a:rPr>
              <a:t>Rotation (up to 30°)</a:t>
            </a:r>
          </a:p>
          <a:p>
            <a:pPr marL="526454" lvl="1" indent="-263227" algn="l">
              <a:lnSpc>
                <a:spcPts val="3413"/>
              </a:lnSpc>
              <a:buAutoNum type="arabicPeriod"/>
            </a:pPr>
            <a:r>
              <a:rPr lang="en-US" sz="2438">
                <a:solidFill>
                  <a:srgbClr val="000000"/>
                </a:solidFill>
                <a:latin typeface="Futura"/>
                <a:ea typeface="Futura"/>
                <a:cs typeface="Futura"/>
                <a:sym typeface="Futura"/>
              </a:rPr>
              <a:t>Shift, Scale &amp; Rotate</a:t>
            </a:r>
          </a:p>
          <a:p>
            <a:pPr marL="526454" lvl="1" indent="-263227" algn="l">
              <a:lnSpc>
                <a:spcPts val="3413"/>
              </a:lnSpc>
              <a:buAutoNum type="arabicPeriod"/>
            </a:pPr>
            <a:r>
              <a:rPr lang="en-US" sz="2438">
                <a:solidFill>
                  <a:srgbClr val="000000"/>
                </a:solidFill>
                <a:latin typeface="Futura"/>
                <a:ea typeface="Futura"/>
                <a:cs typeface="Futura"/>
                <a:sym typeface="Futura"/>
              </a:rPr>
              <a:t>Gaussian Noise addition</a:t>
            </a:r>
          </a:p>
          <a:p>
            <a:pPr marL="526454" lvl="1" indent="-263227" algn="l">
              <a:lnSpc>
                <a:spcPts val="3413"/>
              </a:lnSpc>
              <a:buAutoNum type="arabicPeriod"/>
            </a:pPr>
            <a:r>
              <a:rPr lang="en-US" sz="2438">
                <a:solidFill>
                  <a:srgbClr val="000000"/>
                </a:solidFill>
                <a:latin typeface="Futura"/>
                <a:ea typeface="Futura"/>
                <a:cs typeface="Futura"/>
                <a:sym typeface="Futura"/>
              </a:rPr>
              <a:t>Blurring</a:t>
            </a:r>
          </a:p>
          <a:p>
            <a:pPr marL="526454" lvl="1" indent="-263227" algn="l">
              <a:lnSpc>
                <a:spcPts val="3413"/>
              </a:lnSpc>
              <a:buFont typeface="Arial"/>
              <a:buChar char="•"/>
            </a:pPr>
            <a:r>
              <a:rPr lang="en-US" sz="2438">
                <a:solidFill>
                  <a:srgbClr val="000000"/>
                </a:solidFill>
                <a:latin typeface="Futura"/>
                <a:ea typeface="Futura"/>
                <a:cs typeface="Futura"/>
                <a:sym typeface="Futura"/>
              </a:rPr>
              <a:t>The dataset was expanded from its original size to approximately 13,520 images in total.</a:t>
            </a:r>
          </a:p>
          <a:p>
            <a:pPr marL="526454" lvl="1" indent="-263227" algn="l">
              <a:lnSpc>
                <a:spcPts val="3413"/>
              </a:lnSpc>
              <a:buFont typeface="Arial"/>
              <a:buChar char="•"/>
            </a:pPr>
            <a:r>
              <a:rPr lang="en-US" sz="2438">
                <a:solidFill>
                  <a:srgbClr val="000000"/>
                </a:solidFill>
                <a:latin typeface="Futura"/>
                <a:ea typeface="Futura"/>
                <a:cs typeface="Futura"/>
                <a:sym typeface="Futura"/>
              </a:rPr>
              <a:t>Images were divided into two categories: Fresh Fish, Infected Fish</a:t>
            </a:r>
          </a:p>
          <a:p>
            <a:pPr marL="526454" lvl="1" indent="-263227" algn="l">
              <a:lnSpc>
                <a:spcPts val="3413"/>
              </a:lnSpc>
              <a:spcBef>
                <a:spcPct val="0"/>
              </a:spcBef>
              <a:buFont typeface="Arial"/>
              <a:buChar char="•"/>
            </a:pPr>
            <a:r>
              <a:rPr lang="en-US" sz="2438">
                <a:solidFill>
                  <a:srgbClr val="000000"/>
                </a:solidFill>
                <a:latin typeface="Futura"/>
                <a:ea typeface="Futura"/>
                <a:cs typeface="Futura"/>
                <a:sym typeface="Futura"/>
              </a:rPr>
              <a:t>All augmented images were saved in a structured format for training.</a:t>
            </a:r>
          </a:p>
          <a:p>
            <a:pPr marL="0" lvl="0" indent="0" algn="l">
              <a:lnSpc>
                <a:spcPts val="3413"/>
              </a:lnSpc>
              <a:spcBef>
                <a:spcPct val="0"/>
              </a:spcBef>
            </a:pPr>
            <a:endParaRPr lang="en-US" sz="2438">
              <a:solidFill>
                <a:srgbClr val="000000"/>
              </a:solidFill>
              <a:latin typeface="Futura"/>
              <a:ea typeface="Futura"/>
              <a:cs typeface="Futura"/>
              <a:sym typeface="Futu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50330" y="-2684741"/>
            <a:ext cx="16611239" cy="15656483"/>
            <a:chOff x="0" y="0"/>
            <a:chExt cx="862366" cy="812800"/>
          </a:xfrm>
        </p:grpSpPr>
        <p:sp>
          <p:nvSpPr>
            <p:cNvPr id="3" name="Freeform 3"/>
            <p:cNvSpPr/>
            <p:nvPr/>
          </p:nvSpPr>
          <p:spPr>
            <a:xfrm>
              <a:off x="0" y="0"/>
              <a:ext cx="862366" cy="812800"/>
            </a:xfrm>
            <a:custGeom>
              <a:avLst/>
              <a:gdLst/>
              <a:ahLst/>
              <a:cxnLst/>
              <a:rect l="l" t="t" r="r" b="b"/>
              <a:pathLst>
                <a:path w="862366" h="812800">
                  <a:moveTo>
                    <a:pt x="431183" y="0"/>
                  </a:moveTo>
                  <a:cubicBezTo>
                    <a:pt x="193047" y="0"/>
                    <a:pt x="0" y="181951"/>
                    <a:pt x="0" y="406400"/>
                  </a:cubicBezTo>
                  <a:cubicBezTo>
                    <a:pt x="0" y="630849"/>
                    <a:pt x="193047" y="812800"/>
                    <a:pt x="431183" y="812800"/>
                  </a:cubicBezTo>
                  <a:cubicBezTo>
                    <a:pt x="669319" y="812800"/>
                    <a:pt x="862366" y="630849"/>
                    <a:pt x="862366" y="406400"/>
                  </a:cubicBezTo>
                  <a:cubicBezTo>
                    <a:pt x="862366" y="181951"/>
                    <a:pt x="669319" y="0"/>
                    <a:pt x="431183" y="0"/>
                  </a:cubicBezTo>
                  <a:close/>
                </a:path>
              </a:pathLst>
            </a:custGeom>
            <a:solidFill>
              <a:srgbClr val="EAEBE9"/>
            </a:solidFill>
          </p:spPr>
        </p:sp>
        <p:sp>
          <p:nvSpPr>
            <p:cNvPr id="4" name="TextBox 4"/>
            <p:cNvSpPr txBox="1"/>
            <p:nvPr/>
          </p:nvSpPr>
          <p:spPr>
            <a:xfrm>
              <a:off x="80847" y="28575"/>
              <a:ext cx="700672" cy="708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18969" y="339010"/>
            <a:ext cx="689871" cy="6898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AutoShape 8"/>
          <p:cNvSpPr/>
          <p:nvPr/>
        </p:nvSpPr>
        <p:spPr>
          <a:xfrm flipH="1">
            <a:off x="438639" y="1358709"/>
            <a:ext cx="25265" cy="8324043"/>
          </a:xfrm>
          <a:prstGeom prst="line">
            <a:avLst/>
          </a:prstGeom>
          <a:ln w="123825" cap="flat">
            <a:solidFill>
              <a:srgbClr val="BBC8B1"/>
            </a:solidFill>
            <a:prstDash val="sysDot"/>
            <a:headEnd type="none" w="sm" len="sm"/>
            <a:tailEnd type="none" w="sm" len="sm"/>
          </a:ln>
        </p:spPr>
      </p:sp>
      <p:sp>
        <p:nvSpPr>
          <p:cNvPr id="9" name="TextBox 9"/>
          <p:cNvSpPr txBox="1"/>
          <p:nvPr/>
        </p:nvSpPr>
        <p:spPr>
          <a:xfrm>
            <a:off x="770942" y="2064465"/>
            <a:ext cx="13450738" cy="6989592"/>
          </a:xfrm>
          <a:prstGeom prst="rect">
            <a:avLst/>
          </a:prstGeom>
        </p:spPr>
        <p:txBody>
          <a:bodyPr lIns="0" tIns="0" rIns="0" bIns="0" rtlCol="0" anchor="t">
            <a:spAutoFit/>
          </a:bodyPr>
          <a:lstStyle/>
          <a:p>
            <a:pPr marL="500716" lvl="1" indent="-250358" algn="l">
              <a:lnSpc>
                <a:spcPts val="3246"/>
              </a:lnSpc>
              <a:buAutoNum type="arabicPeriod"/>
            </a:pPr>
            <a:r>
              <a:rPr lang="en-US" sz="2319">
                <a:solidFill>
                  <a:srgbClr val="000000"/>
                </a:solidFill>
                <a:latin typeface="Futura"/>
                <a:ea typeface="Futura"/>
                <a:cs typeface="Futura"/>
                <a:sym typeface="Futura"/>
              </a:rPr>
              <a:t>Convolutional Neural Network (CNN)</a:t>
            </a:r>
          </a:p>
          <a:p>
            <a:pPr marL="1001432" lvl="2" indent="-333811" algn="l">
              <a:lnSpc>
                <a:spcPts val="3246"/>
              </a:lnSpc>
              <a:buFont typeface="Arial"/>
              <a:buChar char="⚬"/>
            </a:pPr>
            <a:r>
              <a:rPr lang="en-US" sz="2319">
                <a:solidFill>
                  <a:srgbClr val="000000"/>
                </a:solidFill>
                <a:latin typeface="Futura"/>
                <a:ea typeface="Futura"/>
                <a:cs typeface="Futura"/>
                <a:sym typeface="Futura"/>
              </a:rPr>
              <a:t>Built a custom CNN architecture for classifying Fresh vs. Infected Fish.</a:t>
            </a:r>
          </a:p>
          <a:p>
            <a:pPr marL="1001432" lvl="2" indent="-333811" algn="l">
              <a:lnSpc>
                <a:spcPts val="3246"/>
              </a:lnSpc>
              <a:buFont typeface="Arial"/>
              <a:buChar char="⚬"/>
            </a:pPr>
            <a:r>
              <a:rPr lang="en-US" sz="2319">
                <a:solidFill>
                  <a:srgbClr val="000000"/>
                </a:solidFill>
                <a:latin typeface="Futura"/>
                <a:ea typeface="Futura"/>
                <a:cs typeface="Futura"/>
                <a:sym typeface="Futura"/>
              </a:rPr>
              <a:t>Applied convolution, pooling, and fully connected layers for feature extraction and classification.</a:t>
            </a:r>
          </a:p>
          <a:p>
            <a:pPr marL="1001432" lvl="2" indent="-333811" algn="l">
              <a:lnSpc>
                <a:spcPts val="3246"/>
              </a:lnSpc>
              <a:buFont typeface="Arial"/>
              <a:buChar char="⚬"/>
            </a:pPr>
            <a:r>
              <a:rPr lang="en-US" sz="2319">
                <a:solidFill>
                  <a:srgbClr val="000000"/>
                </a:solidFill>
                <a:latin typeface="Futura"/>
                <a:ea typeface="Futura"/>
                <a:cs typeface="Futura"/>
                <a:sym typeface="Futura"/>
              </a:rPr>
              <a:t>Achieved 97.34% accuracy with strong precision and recall.</a:t>
            </a:r>
          </a:p>
          <a:p>
            <a:pPr marL="500716" lvl="1" indent="-250358" algn="l">
              <a:lnSpc>
                <a:spcPts val="3246"/>
              </a:lnSpc>
              <a:buAutoNum type="arabicPeriod"/>
            </a:pPr>
            <a:r>
              <a:rPr lang="en-US" sz="2319">
                <a:solidFill>
                  <a:srgbClr val="000000"/>
                </a:solidFill>
                <a:latin typeface="Futura"/>
                <a:ea typeface="Futura"/>
                <a:cs typeface="Futura"/>
                <a:sym typeface="Futura"/>
              </a:rPr>
              <a:t>ResNet50 (Transfer Learning)</a:t>
            </a:r>
          </a:p>
          <a:p>
            <a:pPr marL="1001432" lvl="2" indent="-333811" algn="l">
              <a:lnSpc>
                <a:spcPts val="3246"/>
              </a:lnSpc>
              <a:buFont typeface="Arial"/>
              <a:buChar char="⚬"/>
            </a:pPr>
            <a:r>
              <a:rPr lang="en-US" sz="2319">
                <a:solidFill>
                  <a:srgbClr val="000000"/>
                </a:solidFill>
                <a:latin typeface="Futura"/>
                <a:ea typeface="Futura"/>
                <a:cs typeface="Futura"/>
                <a:sym typeface="Futura"/>
              </a:rPr>
              <a:t>Leveraged ResNet50, a pre-trained deep learning model, for feature extraction.</a:t>
            </a:r>
          </a:p>
          <a:p>
            <a:pPr marL="1001432" lvl="2" indent="-333811" algn="l">
              <a:lnSpc>
                <a:spcPts val="3246"/>
              </a:lnSpc>
              <a:buFont typeface="Arial"/>
              <a:buChar char="⚬"/>
            </a:pPr>
            <a:r>
              <a:rPr lang="en-US" sz="2319">
                <a:solidFill>
                  <a:srgbClr val="000000"/>
                </a:solidFill>
                <a:latin typeface="Futura"/>
                <a:ea typeface="Futura"/>
                <a:cs typeface="Futura"/>
                <a:sym typeface="Futura"/>
              </a:rPr>
              <a:t>Fine-tuned the model on the fish dataset.</a:t>
            </a:r>
          </a:p>
          <a:p>
            <a:pPr marL="1001432" lvl="2" indent="-333811" algn="l">
              <a:lnSpc>
                <a:spcPts val="3246"/>
              </a:lnSpc>
              <a:buFont typeface="Arial"/>
              <a:buChar char="⚬"/>
            </a:pPr>
            <a:r>
              <a:rPr lang="en-US" sz="2319">
                <a:solidFill>
                  <a:srgbClr val="000000"/>
                </a:solidFill>
                <a:latin typeface="Futura"/>
                <a:ea typeface="Futura"/>
                <a:cs typeface="Futura"/>
                <a:sym typeface="Futura"/>
              </a:rPr>
              <a:t>Achieved 99.34% accuracy with very high precision and F1-score.</a:t>
            </a:r>
          </a:p>
          <a:p>
            <a:pPr marL="500716" lvl="1" indent="-250358" algn="l">
              <a:lnSpc>
                <a:spcPts val="3246"/>
              </a:lnSpc>
              <a:buAutoNum type="arabicPeriod"/>
            </a:pPr>
            <a:r>
              <a:rPr lang="en-US" sz="2319">
                <a:solidFill>
                  <a:srgbClr val="000000"/>
                </a:solidFill>
                <a:latin typeface="Futura"/>
                <a:ea typeface="Futura"/>
                <a:cs typeface="Futura"/>
                <a:sym typeface="Futura"/>
              </a:rPr>
              <a:t>Proposed Model:( Hybrid (CNN + ResNet50))</a:t>
            </a:r>
          </a:p>
          <a:p>
            <a:pPr marL="1001432" lvl="2" indent="-333811" algn="l">
              <a:lnSpc>
                <a:spcPts val="3246"/>
              </a:lnSpc>
              <a:buFont typeface="Arial"/>
              <a:buChar char="⚬"/>
            </a:pPr>
            <a:r>
              <a:rPr lang="en-US" sz="2319">
                <a:solidFill>
                  <a:srgbClr val="000000"/>
                </a:solidFill>
                <a:latin typeface="Futura"/>
                <a:ea typeface="Futura"/>
                <a:cs typeface="Futura"/>
                <a:sym typeface="Futura"/>
              </a:rPr>
              <a:t>Used image features to train.</a:t>
            </a:r>
          </a:p>
          <a:p>
            <a:pPr marL="1001432" lvl="2" indent="-333811" algn="l">
              <a:lnSpc>
                <a:spcPts val="3246"/>
              </a:lnSpc>
              <a:buFont typeface="Arial"/>
              <a:buChar char="⚬"/>
            </a:pPr>
            <a:r>
              <a:rPr lang="en-US" sz="2319">
                <a:solidFill>
                  <a:srgbClr val="000000"/>
                </a:solidFill>
                <a:latin typeface="Futura"/>
                <a:ea typeface="Futura"/>
                <a:cs typeface="Futura"/>
                <a:sym typeface="Futura"/>
              </a:rPr>
              <a:t>Accuracy reached around 99.73% accuracy, 99.01% recall and 99.00 of F1-score.</a:t>
            </a:r>
          </a:p>
          <a:p>
            <a:pPr marL="500716" lvl="1" indent="-250358" algn="l">
              <a:lnSpc>
                <a:spcPts val="3246"/>
              </a:lnSpc>
              <a:buAutoNum type="arabicPeriod"/>
            </a:pPr>
            <a:r>
              <a:rPr lang="en-US" sz="2319">
                <a:solidFill>
                  <a:srgbClr val="000000"/>
                </a:solidFill>
                <a:latin typeface="Futura"/>
                <a:ea typeface="Futura"/>
                <a:cs typeface="Futura"/>
                <a:sym typeface="Futura"/>
              </a:rPr>
              <a:t>Other Machine Learning Models</a:t>
            </a:r>
          </a:p>
          <a:p>
            <a:pPr marL="1001432" lvl="2" indent="-333811" algn="l">
              <a:lnSpc>
                <a:spcPts val="3246"/>
              </a:lnSpc>
              <a:buFont typeface="Arial"/>
              <a:buChar char="⚬"/>
            </a:pPr>
            <a:r>
              <a:rPr lang="en-US" sz="2319">
                <a:solidFill>
                  <a:srgbClr val="000000"/>
                </a:solidFill>
                <a:latin typeface="Futura"/>
                <a:ea typeface="Futura"/>
                <a:cs typeface="Futura"/>
                <a:sym typeface="Futura"/>
              </a:rPr>
              <a:t>Implemented traditional ML algorithms like Random Forest, Decision Tree, Logistic Regression, and KNN.</a:t>
            </a:r>
          </a:p>
          <a:p>
            <a:pPr marL="1001432" lvl="2" indent="-333811" algn="l">
              <a:lnSpc>
                <a:spcPts val="3246"/>
              </a:lnSpc>
              <a:buFont typeface="Arial"/>
              <a:buChar char="⚬"/>
            </a:pPr>
            <a:r>
              <a:rPr lang="en-US" sz="2319">
                <a:solidFill>
                  <a:srgbClr val="000000"/>
                </a:solidFill>
                <a:latin typeface="Futura"/>
                <a:ea typeface="Futura"/>
                <a:cs typeface="Futura"/>
                <a:sym typeface="Futura"/>
              </a:rPr>
              <a:t>Performance was moderate (Accuracy: 80–87% range).</a:t>
            </a:r>
          </a:p>
          <a:p>
            <a:pPr marL="1001432" lvl="2" indent="-333811" algn="l">
              <a:lnSpc>
                <a:spcPts val="3246"/>
              </a:lnSpc>
              <a:buFont typeface="Arial"/>
              <a:buChar char="⚬"/>
            </a:pPr>
            <a:r>
              <a:rPr lang="en-US" sz="2319">
                <a:solidFill>
                  <a:srgbClr val="000000"/>
                </a:solidFill>
                <a:latin typeface="Futura"/>
                <a:ea typeface="Futura"/>
                <a:cs typeface="Futura"/>
                <a:sym typeface="Futura"/>
              </a:rPr>
              <a:t>Showed that classical ML models are not as effective for complex image classification.</a:t>
            </a:r>
          </a:p>
          <a:p>
            <a:pPr algn="l">
              <a:lnSpc>
                <a:spcPts val="3246"/>
              </a:lnSpc>
            </a:pPr>
            <a:endParaRPr lang="en-US" sz="2319">
              <a:solidFill>
                <a:srgbClr val="000000"/>
              </a:solidFill>
              <a:latin typeface="Futura"/>
              <a:ea typeface="Futura"/>
              <a:cs typeface="Futura"/>
              <a:sym typeface="Futura"/>
            </a:endParaRPr>
          </a:p>
        </p:txBody>
      </p:sp>
      <p:sp>
        <p:nvSpPr>
          <p:cNvPr id="10" name="TextBox 10"/>
          <p:cNvSpPr txBox="1"/>
          <p:nvPr/>
        </p:nvSpPr>
        <p:spPr>
          <a:xfrm>
            <a:off x="1028700" y="1206309"/>
            <a:ext cx="9142101" cy="748178"/>
          </a:xfrm>
          <a:prstGeom prst="rect">
            <a:avLst/>
          </a:prstGeom>
        </p:spPr>
        <p:txBody>
          <a:bodyPr lIns="0" tIns="0" rIns="0" bIns="0" rtlCol="0" anchor="t">
            <a:spAutoFit/>
          </a:bodyPr>
          <a:lstStyle/>
          <a:p>
            <a:pPr algn="l">
              <a:lnSpc>
                <a:spcPts val="5486"/>
              </a:lnSpc>
            </a:pPr>
            <a:r>
              <a:rPr lang="en-US" sz="3919" u="sng">
                <a:solidFill>
                  <a:srgbClr val="000000"/>
                </a:solidFill>
                <a:latin typeface="Futura"/>
                <a:ea typeface="Futura"/>
                <a:cs typeface="Futura"/>
                <a:sym typeface="Futura"/>
              </a:rPr>
              <a:t>Model Implementation</a:t>
            </a:r>
            <a:r>
              <a:rPr lang="en-US" sz="3919">
                <a:solidFill>
                  <a:srgbClr val="000000"/>
                </a:solidFill>
                <a:latin typeface="Futura"/>
                <a:ea typeface="Futura"/>
                <a:cs typeface="Futura"/>
                <a:sym typeface="Futura"/>
              </a:rPr>
              <a:t>:</a:t>
            </a:r>
          </a:p>
        </p:txBody>
      </p:sp>
      <p:sp>
        <p:nvSpPr>
          <p:cNvPr id="11" name="TextBox 11"/>
          <p:cNvSpPr txBox="1"/>
          <p:nvPr/>
        </p:nvSpPr>
        <p:spPr>
          <a:xfrm>
            <a:off x="1403377" y="81654"/>
            <a:ext cx="11072761" cy="1277056"/>
          </a:xfrm>
          <a:prstGeom prst="rect">
            <a:avLst/>
          </a:prstGeom>
        </p:spPr>
        <p:txBody>
          <a:bodyPr lIns="0" tIns="0" rIns="0" bIns="0" rtlCol="0" anchor="t">
            <a:spAutoFit/>
          </a:bodyPr>
          <a:lstStyle/>
          <a:p>
            <a:pPr marL="0" lvl="0" indent="0" algn="l">
              <a:lnSpc>
                <a:spcPts val="9411"/>
              </a:lnSpc>
              <a:spcBef>
                <a:spcPct val="0"/>
              </a:spcBef>
            </a:pPr>
            <a:r>
              <a:rPr lang="en-US" sz="6722" b="1">
                <a:solidFill>
                  <a:srgbClr val="465739"/>
                </a:solidFill>
                <a:latin typeface="Times New Roman MT Bold"/>
                <a:ea typeface="Times New Roman MT Bold"/>
                <a:cs typeface="Times New Roman MT Bold"/>
                <a:sym typeface="Times New Roman MT Bold"/>
              </a:rPr>
              <a:t>TECHNICAL DETAILS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02587" y="-2684741"/>
            <a:ext cx="16611239" cy="15656483"/>
            <a:chOff x="0" y="0"/>
            <a:chExt cx="862366" cy="812800"/>
          </a:xfrm>
        </p:grpSpPr>
        <p:sp>
          <p:nvSpPr>
            <p:cNvPr id="3" name="Freeform 3"/>
            <p:cNvSpPr/>
            <p:nvPr/>
          </p:nvSpPr>
          <p:spPr>
            <a:xfrm>
              <a:off x="0" y="0"/>
              <a:ext cx="862366" cy="812800"/>
            </a:xfrm>
            <a:custGeom>
              <a:avLst/>
              <a:gdLst/>
              <a:ahLst/>
              <a:cxnLst/>
              <a:rect l="l" t="t" r="r" b="b"/>
              <a:pathLst>
                <a:path w="862366" h="812800">
                  <a:moveTo>
                    <a:pt x="431183" y="0"/>
                  </a:moveTo>
                  <a:cubicBezTo>
                    <a:pt x="193047" y="0"/>
                    <a:pt x="0" y="181951"/>
                    <a:pt x="0" y="406400"/>
                  </a:cubicBezTo>
                  <a:cubicBezTo>
                    <a:pt x="0" y="630849"/>
                    <a:pt x="193047" y="812800"/>
                    <a:pt x="431183" y="812800"/>
                  </a:cubicBezTo>
                  <a:cubicBezTo>
                    <a:pt x="669319" y="812800"/>
                    <a:pt x="862366" y="630849"/>
                    <a:pt x="862366" y="406400"/>
                  </a:cubicBezTo>
                  <a:cubicBezTo>
                    <a:pt x="862366" y="181951"/>
                    <a:pt x="669319" y="0"/>
                    <a:pt x="431183" y="0"/>
                  </a:cubicBezTo>
                  <a:close/>
                </a:path>
              </a:pathLst>
            </a:custGeom>
            <a:solidFill>
              <a:srgbClr val="EAEBE9"/>
            </a:solidFill>
          </p:spPr>
        </p:sp>
        <p:sp>
          <p:nvSpPr>
            <p:cNvPr id="4" name="TextBox 4"/>
            <p:cNvSpPr txBox="1"/>
            <p:nvPr/>
          </p:nvSpPr>
          <p:spPr>
            <a:xfrm>
              <a:off x="80847" y="28575"/>
              <a:ext cx="700672" cy="708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18969" y="339010"/>
            <a:ext cx="689871" cy="6898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AutoShape 8"/>
          <p:cNvSpPr/>
          <p:nvPr/>
        </p:nvSpPr>
        <p:spPr>
          <a:xfrm flipH="1">
            <a:off x="438639" y="1358709"/>
            <a:ext cx="25265" cy="8324043"/>
          </a:xfrm>
          <a:prstGeom prst="line">
            <a:avLst/>
          </a:prstGeom>
          <a:ln w="123825" cap="flat">
            <a:solidFill>
              <a:srgbClr val="BBC8B1"/>
            </a:solidFill>
            <a:prstDash val="sysDot"/>
            <a:headEnd type="none" w="sm" len="sm"/>
            <a:tailEnd type="none" w="sm" len="sm"/>
          </a:ln>
        </p:spPr>
      </p:sp>
      <p:sp>
        <p:nvSpPr>
          <p:cNvPr id="9" name="Freeform 9"/>
          <p:cNvSpPr/>
          <p:nvPr/>
        </p:nvSpPr>
        <p:spPr>
          <a:xfrm>
            <a:off x="1403377" y="1358709"/>
            <a:ext cx="11072761" cy="8581390"/>
          </a:xfrm>
          <a:custGeom>
            <a:avLst/>
            <a:gdLst/>
            <a:ahLst/>
            <a:cxnLst/>
            <a:rect l="l" t="t" r="r" b="b"/>
            <a:pathLst>
              <a:path w="11072761" h="8581390">
                <a:moveTo>
                  <a:pt x="0" y="0"/>
                </a:moveTo>
                <a:lnTo>
                  <a:pt x="11072760" y="0"/>
                </a:lnTo>
                <a:lnTo>
                  <a:pt x="11072760" y="8581390"/>
                </a:lnTo>
                <a:lnTo>
                  <a:pt x="0" y="8581390"/>
                </a:lnTo>
                <a:lnTo>
                  <a:pt x="0" y="0"/>
                </a:lnTo>
                <a:close/>
              </a:path>
            </a:pathLst>
          </a:custGeom>
          <a:blipFill>
            <a:blip r:embed="rId2"/>
            <a:stretch>
              <a:fillRect/>
            </a:stretch>
          </a:blipFill>
        </p:spPr>
      </p:sp>
      <p:sp>
        <p:nvSpPr>
          <p:cNvPr id="10" name="TextBox 10"/>
          <p:cNvSpPr txBox="1"/>
          <p:nvPr/>
        </p:nvSpPr>
        <p:spPr>
          <a:xfrm>
            <a:off x="1403377" y="81654"/>
            <a:ext cx="11072761" cy="1277056"/>
          </a:xfrm>
          <a:prstGeom prst="rect">
            <a:avLst/>
          </a:prstGeom>
        </p:spPr>
        <p:txBody>
          <a:bodyPr lIns="0" tIns="0" rIns="0" bIns="0" rtlCol="0" anchor="t">
            <a:spAutoFit/>
          </a:bodyPr>
          <a:lstStyle/>
          <a:p>
            <a:pPr marL="0" lvl="0" indent="0" algn="l">
              <a:lnSpc>
                <a:spcPts val="9411"/>
              </a:lnSpc>
              <a:spcBef>
                <a:spcPct val="0"/>
              </a:spcBef>
            </a:pPr>
            <a:r>
              <a:rPr lang="en-US" sz="6722" b="1">
                <a:solidFill>
                  <a:srgbClr val="465739"/>
                </a:solidFill>
                <a:latin typeface="Times New Roman MT Bold"/>
                <a:ea typeface="Times New Roman MT Bold"/>
                <a:cs typeface="Times New Roman MT Bold"/>
                <a:sym typeface="Times New Roman MT Bold"/>
              </a:rPr>
              <a:t>TECHNICAL DETAILS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07412" y="-2900201"/>
            <a:ext cx="16611239" cy="15656483"/>
            <a:chOff x="0" y="0"/>
            <a:chExt cx="862366" cy="812800"/>
          </a:xfrm>
        </p:grpSpPr>
        <p:sp>
          <p:nvSpPr>
            <p:cNvPr id="3" name="Freeform 3"/>
            <p:cNvSpPr/>
            <p:nvPr/>
          </p:nvSpPr>
          <p:spPr>
            <a:xfrm>
              <a:off x="0" y="0"/>
              <a:ext cx="862366" cy="812800"/>
            </a:xfrm>
            <a:custGeom>
              <a:avLst/>
              <a:gdLst/>
              <a:ahLst/>
              <a:cxnLst/>
              <a:rect l="l" t="t" r="r" b="b"/>
              <a:pathLst>
                <a:path w="862366" h="812800">
                  <a:moveTo>
                    <a:pt x="431183" y="0"/>
                  </a:moveTo>
                  <a:cubicBezTo>
                    <a:pt x="193047" y="0"/>
                    <a:pt x="0" y="181951"/>
                    <a:pt x="0" y="406400"/>
                  </a:cubicBezTo>
                  <a:cubicBezTo>
                    <a:pt x="0" y="630849"/>
                    <a:pt x="193047" y="812800"/>
                    <a:pt x="431183" y="812800"/>
                  </a:cubicBezTo>
                  <a:cubicBezTo>
                    <a:pt x="669319" y="812800"/>
                    <a:pt x="862366" y="630849"/>
                    <a:pt x="862366" y="406400"/>
                  </a:cubicBezTo>
                  <a:cubicBezTo>
                    <a:pt x="862366" y="181951"/>
                    <a:pt x="669319" y="0"/>
                    <a:pt x="431183" y="0"/>
                  </a:cubicBezTo>
                  <a:close/>
                </a:path>
              </a:pathLst>
            </a:custGeom>
            <a:solidFill>
              <a:srgbClr val="EAEBE9"/>
            </a:solidFill>
          </p:spPr>
        </p:sp>
        <p:sp>
          <p:nvSpPr>
            <p:cNvPr id="4" name="TextBox 4"/>
            <p:cNvSpPr txBox="1"/>
            <p:nvPr/>
          </p:nvSpPr>
          <p:spPr>
            <a:xfrm>
              <a:off x="80847" y="28575"/>
              <a:ext cx="700672" cy="708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18969" y="339010"/>
            <a:ext cx="689871" cy="6898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AutoShape 8"/>
          <p:cNvSpPr/>
          <p:nvPr/>
        </p:nvSpPr>
        <p:spPr>
          <a:xfrm flipH="1">
            <a:off x="438639" y="1358709"/>
            <a:ext cx="25265" cy="8324043"/>
          </a:xfrm>
          <a:prstGeom prst="line">
            <a:avLst/>
          </a:prstGeom>
          <a:ln w="123825" cap="flat">
            <a:solidFill>
              <a:srgbClr val="BBC8B1"/>
            </a:solidFill>
            <a:prstDash val="sysDot"/>
            <a:headEnd type="none" w="sm" len="sm"/>
            <a:tailEnd type="none" w="sm" len="sm"/>
          </a:ln>
        </p:spPr>
      </p:sp>
      <p:sp>
        <p:nvSpPr>
          <p:cNvPr id="9" name="Freeform 9"/>
          <p:cNvSpPr/>
          <p:nvPr/>
        </p:nvSpPr>
        <p:spPr>
          <a:xfrm>
            <a:off x="1028700" y="2280376"/>
            <a:ext cx="13773887" cy="5785033"/>
          </a:xfrm>
          <a:custGeom>
            <a:avLst/>
            <a:gdLst/>
            <a:ahLst/>
            <a:cxnLst/>
            <a:rect l="l" t="t" r="r" b="b"/>
            <a:pathLst>
              <a:path w="13773887" h="5785033">
                <a:moveTo>
                  <a:pt x="0" y="0"/>
                </a:moveTo>
                <a:lnTo>
                  <a:pt x="13773887" y="0"/>
                </a:lnTo>
                <a:lnTo>
                  <a:pt x="13773887" y="5785033"/>
                </a:lnTo>
                <a:lnTo>
                  <a:pt x="0" y="5785033"/>
                </a:lnTo>
                <a:lnTo>
                  <a:pt x="0" y="0"/>
                </a:lnTo>
                <a:close/>
              </a:path>
            </a:pathLst>
          </a:custGeom>
          <a:blipFill>
            <a:blip r:embed="rId2"/>
            <a:stretch>
              <a:fillRect/>
            </a:stretch>
          </a:blipFill>
        </p:spPr>
      </p:sp>
      <p:sp>
        <p:nvSpPr>
          <p:cNvPr id="10" name="TextBox 10"/>
          <p:cNvSpPr txBox="1"/>
          <p:nvPr/>
        </p:nvSpPr>
        <p:spPr>
          <a:xfrm>
            <a:off x="1028700" y="1206309"/>
            <a:ext cx="9142101" cy="748178"/>
          </a:xfrm>
          <a:prstGeom prst="rect">
            <a:avLst/>
          </a:prstGeom>
        </p:spPr>
        <p:txBody>
          <a:bodyPr lIns="0" tIns="0" rIns="0" bIns="0" rtlCol="0" anchor="t">
            <a:spAutoFit/>
          </a:bodyPr>
          <a:lstStyle/>
          <a:p>
            <a:pPr algn="l">
              <a:lnSpc>
                <a:spcPts val="5486"/>
              </a:lnSpc>
            </a:pPr>
            <a:r>
              <a:rPr lang="en-US" sz="3919" u="sng">
                <a:solidFill>
                  <a:srgbClr val="000000"/>
                </a:solidFill>
                <a:latin typeface="Futura"/>
                <a:ea typeface="Futura"/>
                <a:cs typeface="Futura"/>
                <a:sym typeface="Futura"/>
              </a:rPr>
              <a:t>Model Comparision</a:t>
            </a:r>
          </a:p>
        </p:txBody>
      </p:sp>
      <p:sp>
        <p:nvSpPr>
          <p:cNvPr id="11" name="TextBox 11"/>
          <p:cNvSpPr txBox="1"/>
          <p:nvPr/>
        </p:nvSpPr>
        <p:spPr>
          <a:xfrm>
            <a:off x="1028700" y="81654"/>
            <a:ext cx="11072761" cy="1277056"/>
          </a:xfrm>
          <a:prstGeom prst="rect">
            <a:avLst/>
          </a:prstGeom>
        </p:spPr>
        <p:txBody>
          <a:bodyPr lIns="0" tIns="0" rIns="0" bIns="0" rtlCol="0" anchor="t">
            <a:spAutoFit/>
          </a:bodyPr>
          <a:lstStyle/>
          <a:p>
            <a:pPr marL="0" lvl="0" indent="0" algn="l">
              <a:lnSpc>
                <a:spcPts val="9411"/>
              </a:lnSpc>
              <a:spcBef>
                <a:spcPct val="0"/>
              </a:spcBef>
            </a:pPr>
            <a:r>
              <a:rPr lang="en-US" sz="6722" b="1">
                <a:solidFill>
                  <a:srgbClr val="465739"/>
                </a:solidFill>
                <a:latin typeface="Times New Roman MT Bold"/>
                <a:ea typeface="Times New Roman MT Bold"/>
                <a:cs typeface="Times New Roman MT Bold"/>
                <a:sym typeface="Times New Roman MT Bold"/>
              </a:rPr>
              <a:t>Models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2856497"/>
            <a:ext cx="16611239" cy="15656483"/>
            <a:chOff x="0" y="0"/>
            <a:chExt cx="862366" cy="812800"/>
          </a:xfrm>
        </p:grpSpPr>
        <p:sp>
          <p:nvSpPr>
            <p:cNvPr id="3" name="Freeform 3"/>
            <p:cNvSpPr/>
            <p:nvPr/>
          </p:nvSpPr>
          <p:spPr>
            <a:xfrm>
              <a:off x="0" y="0"/>
              <a:ext cx="862366" cy="812800"/>
            </a:xfrm>
            <a:custGeom>
              <a:avLst/>
              <a:gdLst/>
              <a:ahLst/>
              <a:cxnLst/>
              <a:rect l="l" t="t" r="r" b="b"/>
              <a:pathLst>
                <a:path w="862366" h="812800">
                  <a:moveTo>
                    <a:pt x="431183" y="0"/>
                  </a:moveTo>
                  <a:cubicBezTo>
                    <a:pt x="193047" y="0"/>
                    <a:pt x="0" y="181951"/>
                    <a:pt x="0" y="406400"/>
                  </a:cubicBezTo>
                  <a:cubicBezTo>
                    <a:pt x="0" y="630849"/>
                    <a:pt x="193047" y="812800"/>
                    <a:pt x="431183" y="812800"/>
                  </a:cubicBezTo>
                  <a:cubicBezTo>
                    <a:pt x="669319" y="812800"/>
                    <a:pt x="862366" y="630849"/>
                    <a:pt x="862366" y="406400"/>
                  </a:cubicBezTo>
                  <a:cubicBezTo>
                    <a:pt x="862366" y="181951"/>
                    <a:pt x="669319" y="0"/>
                    <a:pt x="431183" y="0"/>
                  </a:cubicBezTo>
                  <a:close/>
                </a:path>
              </a:pathLst>
            </a:custGeom>
            <a:solidFill>
              <a:srgbClr val="EAEBE9"/>
            </a:solidFill>
          </p:spPr>
        </p:sp>
        <p:sp>
          <p:nvSpPr>
            <p:cNvPr id="4" name="TextBox 4"/>
            <p:cNvSpPr txBox="1"/>
            <p:nvPr/>
          </p:nvSpPr>
          <p:spPr>
            <a:xfrm>
              <a:off x="80847" y="28575"/>
              <a:ext cx="700672" cy="708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18969" y="339010"/>
            <a:ext cx="689871" cy="6898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8B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AutoShape 8"/>
          <p:cNvSpPr/>
          <p:nvPr/>
        </p:nvSpPr>
        <p:spPr>
          <a:xfrm flipH="1">
            <a:off x="438639" y="1358709"/>
            <a:ext cx="25265" cy="8324043"/>
          </a:xfrm>
          <a:prstGeom prst="line">
            <a:avLst/>
          </a:prstGeom>
          <a:ln w="123825" cap="flat">
            <a:solidFill>
              <a:srgbClr val="BBC8B1"/>
            </a:solidFill>
            <a:prstDash val="sysDot"/>
            <a:headEnd type="none" w="sm" len="sm"/>
            <a:tailEnd type="none" w="sm" len="sm"/>
          </a:ln>
        </p:spPr>
      </p:sp>
      <p:sp>
        <p:nvSpPr>
          <p:cNvPr id="9" name="Freeform 9"/>
          <p:cNvSpPr/>
          <p:nvPr/>
        </p:nvSpPr>
        <p:spPr>
          <a:xfrm>
            <a:off x="760853" y="1504972"/>
            <a:ext cx="10839918" cy="7899591"/>
          </a:xfrm>
          <a:custGeom>
            <a:avLst/>
            <a:gdLst/>
            <a:ahLst/>
            <a:cxnLst/>
            <a:rect l="l" t="t" r="r" b="b"/>
            <a:pathLst>
              <a:path w="10839918" h="7899591">
                <a:moveTo>
                  <a:pt x="0" y="0"/>
                </a:moveTo>
                <a:lnTo>
                  <a:pt x="10839918" y="0"/>
                </a:lnTo>
                <a:lnTo>
                  <a:pt x="10839918" y="7899591"/>
                </a:lnTo>
                <a:lnTo>
                  <a:pt x="0" y="7899591"/>
                </a:lnTo>
                <a:lnTo>
                  <a:pt x="0" y="0"/>
                </a:lnTo>
                <a:close/>
              </a:path>
            </a:pathLst>
          </a:custGeom>
          <a:blipFill>
            <a:blip r:embed="rId2"/>
            <a:stretch>
              <a:fillRect/>
            </a:stretch>
          </a:blipFill>
        </p:spPr>
      </p:sp>
      <p:sp>
        <p:nvSpPr>
          <p:cNvPr id="10" name="TextBox 10"/>
          <p:cNvSpPr txBox="1"/>
          <p:nvPr/>
        </p:nvSpPr>
        <p:spPr>
          <a:xfrm>
            <a:off x="1403377" y="81654"/>
            <a:ext cx="11072761" cy="1277056"/>
          </a:xfrm>
          <a:prstGeom prst="rect">
            <a:avLst/>
          </a:prstGeom>
        </p:spPr>
        <p:txBody>
          <a:bodyPr lIns="0" tIns="0" rIns="0" bIns="0" rtlCol="0" anchor="t">
            <a:spAutoFit/>
          </a:bodyPr>
          <a:lstStyle/>
          <a:p>
            <a:pPr marL="0" lvl="0" indent="0" algn="l">
              <a:lnSpc>
                <a:spcPts val="9411"/>
              </a:lnSpc>
              <a:spcBef>
                <a:spcPct val="0"/>
              </a:spcBef>
            </a:pPr>
            <a:r>
              <a:rPr lang="en-US" sz="6722" b="1">
                <a:solidFill>
                  <a:srgbClr val="465739"/>
                </a:solidFill>
                <a:latin typeface="Times New Roman MT Bold"/>
                <a:ea typeface="Times New Roman MT Bold"/>
                <a:cs typeface="Times New Roman MT Bold"/>
                <a:sym typeface="Times New Roman MT Bold"/>
              </a:rPr>
              <a:t>Result &amp; Analysis</a:t>
            </a:r>
          </a:p>
        </p:txBody>
      </p:sp>
      <p:sp>
        <p:nvSpPr>
          <p:cNvPr id="11" name="Freeform 11"/>
          <p:cNvSpPr/>
          <p:nvPr/>
        </p:nvSpPr>
        <p:spPr>
          <a:xfrm>
            <a:off x="12037987" y="418930"/>
            <a:ext cx="5221313" cy="4724570"/>
          </a:xfrm>
          <a:custGeom>
            <a:avLst/>
            <a:gdLst/>
            <a:ahLst/>
            <a:cxnLst/>
            <a:rect l="l" t="t" r="r" b="b"/>
            <a:pathLst>
              <a:path w="5221313" h="4724570">
                <a:moveTo>
                  <a:pt x="0" y="0"/>
                </a:moveTo>
                <a:lnTo>
                  <a:pt x="5221313" y="0"/>
                </a:lnTo>
                <a:lnTo>
                  <a:pt x="5221313" y="4724570"/>
                </a:lnTo>
                <a:lnTo>
                  <a:pt x="0" y="4724570"/>
                </a:lnTo>
                <a:lnTo>
                  <a:pt x="0" y="0"/>
                </a:lnTo>
                <a:close/>
              </a:path>
            </a:pathLst>
          </a:custGeom>
          <a:blipFill>
            <a:blip r:embed="rId3"/>
            <a:stretch>
              <a:fillRect/>
            </a:stretch>
          </a:blipFill>
        </p:spPr>
      </p:sp>
      <p:sp>
        <p:nvSpPr>
          <p:cNvPr id="12" name="Freeform 12"/>
          <p:cNvSpPr/>
          <p:nvPr/>
        </p:nvSpPr>
        <p:spPr>
          <a:xfrm>
            <a:off x="12260066" y="5396197"/>
            <a:ext cx="4999234" cy="4286555"/>
          </a:xfrm>
          <a:custGeom>
            <a:avLst/>
            <a:gdLst/>
            <a:ahLst/>
            <a:cxnLst/>
            <a:rect l="l" t="t" r="r" b="b"/>
            <a:pathLst>
              <a:path w="4999234" h="4286555">
                <a:moveTo>
                  <a:pt x="0" y="0"/>
                </a:moveTo>
                <a:lnTo>
                  <a:pt x="4999234" y="0"/>
                </a:lnTo>
                <a:lnTo>
                  <a:pt x="4999234" y="4286555"/>
                </a:lnTo>
                <a:lnTo>
                  <a:pt x="0" y="4286555"/>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6521"/>
            <a:ext cx="18288000" cy="7623276"/>
            <a:chOff x="0" y="0"/>
            <a:chExt cx="24384000" cy="10164368"/>
          </a:xfrm>
        </p:grpSpPr>
        <p:grpSp>
          <p:nvGrpSpPr>
            <p:cNvPr id="3" name="Group 3"/>
            <p:cNvGrpSpPr/>
            <p:nvPr/>
          </p:nvGrpSpPr>
          <p:grpSpPr>
            <a:xfrm>
              <a:off x="0" y="0"/>
              <a:ext cx="24384000" cy="10164368"/>
              <a:chOff x="0" y="0"/>
              <a:chExt cx="1978880" cy="824888"/>
            </a:xfrm>
          </p:grpSpPr>
          <p:sp>
            <p:nvSpPr>
              <p:cNvPr id="4" name="Freeform 4"/>
              <p:cNvSpPr/>
              <p:nvPr/>
            </p:nvSpPr>
            <p:spPr>
              <a:xfrm>
                <a:off x="0" y="0"/>
                <a:ext cx="1978880" cy="824888"/>
              </a:xfrm>
              <a:custGeom>
                <a:avLst/>
                <a:gdLst/>
                <a:ahLst/>
                <a:cxnLst/>
                <a:rect l="l" t="t" r="r" b="b"/>
                <a:pathLst>
                  <a:path w="1978880" h="824888">
                    <a:moveTo>
                      <a:pt x="0" y="0"/>
                    </a:moveTo>
                    <a:lnTo>
                      <a:pt x="1978880" y="0"/>
                    </a:lnTo>
                    <a:lnTo>
                      <a:pt x="1978880" y="824888"/>
                    </a:lnTo>
                    <a:lnTo>
                      <a:pt x="0" y="824888"/>
                    </a:lnTo>
                    <a:close/>
                  </a:path>
                </a:pathLst>
              </a:custGeom>
              <a:solidFill>
                <a:srgbClr val="EAEBE9"/>
              </a:solidFill>
            </p:spPr>
          </p:sp>
          <p:sp>
            <p:nvSpPr>
              <p:cNvPr id="5" name="TextBox 5"/>
              <p:cNvSpPr txBox="1"/>
              <p:nvPr/>
            </p:nvSpPr>
            <p:spPr>
              <a:xfrm>
                <a:off x="0" y="-47625"/>
                <a:ext cx="1978880" cy="872513"/>
              </a:xfrm>
              <a:prstGeom prst="rect">
                <a:avLst/>
              </a:prstGeom>
            </p:spPr>
            <p:txBody>
              <a:bodyPr lIns="50800" tIns="50800" rIns="50800" bIns="50800" rtlCol="0" anchor="ctr"/>
              <a:lstStyle/>
              <a:p>
                <a:pPr algn="ctr">
                  <a:lnSpc>
                    <a:spcPts val="3012"/>
                  </a:lnSpc>
                </a:pPr>
                <a:endParaRPr/>
              </a:p>
            </p:txBody>
          </p:sp>
        </p:grpSp>
        <p:sp>
          <p:nvSpPr>
            <p:cNvPr id="6" name="TextBox 6"/>
            <p:cNvSpPr txBox="1"/>
            <p:nvPr/>
          </p:nvSpPr>
          <p:spPr>
            <a:xfrm>
              <a:off x="895632" y="1506799"/>
              <a:ext cx="21792931" cy="1357244"/>
            </a:xfrm>
            <a:prstGeom prst="rect">
              <a:avLst/>
            </a:prstGeom>
          </p:spPr>
          <p:txBody>
            <a:bodyPr lIns="0" tIns="0" rIns="0" bIns="0" rtlCol="0" anchor="t">
              <a:spAutoFit/>
            </a:bodyPr>
            <a:lstStyle/>
            <a:p>
              <a:pPr algn="l">
                <a:lnSpc>
                  <a:spcPts val="8540"/>
                </a:lnSpc>
                <a:spcBef>
                  <a:spcPct val="0"/>
                </a:spcBef>
              </a:pPr>
              <a:endParaRPr/>
            </a:p>
          </p:txBody>
        </p:sp>
        <p:sp>
          <p:nvSpPr>
            <p:cNvPr id="7" name="TextBox 7"/>
            <p:cNvSpPr txBox="1"/>
            <p:nvPr/>
          </p:nvSpPr>
          <p:spPr>
            <a:xfrm>
              <a:off x="895632" y="4207697"/>
              <a:ext cx="6934947" cy="1357244"/>
            </a:xfrm>
            <a:prstGeom prst="rect">
              <a:avLst/>
            </a:prstGeom>
          </p:spPr>
          <p:txBody>
            <a:bodyPr lIns="0" tIns="0" rIns="0" bIns="0" rtlCol="0" anchor="t">
              <a:spAutoFit/>
            </a:bodyPr>
            <a:lstStyle/>
            <a:p>
              <a:pPr algn="l">
                <a:lnSpc>
                  <a:spcPts val="8540"/>
                </a:lnSpc>
                <a:spcBef>
                  <a:spcPct val="0"/>
                </a:spcBef>
              </a:pPr>
              <a:endParaRPr/>
            </a:p>
          </p:txBody>
        </p:sp>
      </p:grpSp>
      <p:sp>
        <p:nvSpPr>
          <p:cNvPr id="8" name="Freeform 8"/>
          <p:cNvSpPr/>
          <p:nvPr/>
        </p:nvSpPr>
        <p:spPr>
          <a:xfrm>
            <a:off x="12570570" y="3035689"/>
            <a:ext cx="5745332" cy="4574721"/>
          </a:xfrm>
          <a:custGeom>
            <a:avLst/>
            <a:gdLst/>
            <a:ahLst/>
            <a:cxnLst/>
            <a:rect l="l" t="t" r="r" b="b"/>
            <a:pathLst>
              <a:path w="5745332" h="4574721">
                <a:moveTo>
                  <a:pt x="0" y="0"/>
                </a:moveTo>
                <a:lnTo>
                  <a:pt x="5745332" y="0"/>
                </a:lnTo>
                <a:lnTo>
                  <a:pt x="5745332" y="4574721"/>
                </a:lnTo>
                <a:lnTo>
                  <a:pt x="0" y="4574721"/>
                </a:lnTo>
                <a:lnTo>
                  <a:pt x="0" y="0"/>
                </a:lnTo>
                <a:close/>
              </a:path>
            </a:pathLst>
          </a:custGeom>
          <a:blipFill>
            <a:blip r:embed="rId2"/>
            <a:stretch>
              <a:fillRect/>
            </a:stretch>
          </a:blipFill>
        </p:spPr>
      </p:sp>
      <p:sp>
        <p:nvSpPr>
          <p:cNvPr id="9" name="TextBox 9"/>
          <p:cNvSpPr txBox="1"/>
          <p:nvPr/>
        </p:nvSpPr>
        <p:spPr>
          <a:xfrm>
            <a:off x="600788" y="304352"/>
            <a:ext cx="17142228" cy="1194175"/>
          </a:xfrm>
          <a:prstGeom prst="rect">
            <a:avLst/>
          </a:prstGeom>
        </p:spPr>
        <p:txBody>
          <a:bodyPr lIns="0" tIns="0" rIns="0" bIns="0" rtlCol="0" anchor="t">
            <a:spAutoFit/>
          </a:bodyPr>
          <a:lstStyle/>
          <a:p>
            <a:pPr marL="0" lvl="0" indent="0" algn="l">
              <a:lnSpc>
                <a:spcPts val="8701"/>
              </a:lnSpc>
              <a:spcBef>
                <a:spcPct val="0"/>
              </a:spcBef>
            </a:pPr>
            <a:r>
              <a:rPr lang="en-US" sz="6215" b="1">
                <a:solidFill>
                  <a:srgbClr val="465739"/>
                </a:solidFill>
                <a:latin typeface="Times New Roman MT Bold"/>
                <a:ea typeface="Times New Roman MT Bold"/>
                <a:cs typeface="Times New Roman MT Bold"/>
                <a:sym typeface="Times New Roman MT Bold"/>
              </a:rPr>
              <a:t>Test Bed Preparation &amp; Quality Assurance Strategy</a:t>
            </a:r>
          </a:p>
        </p:txBody>
      </p:sp>
      <p:sp>
        <p:nvSpPr>
          <p:cNvPr id="10" name="TextBox 10"/>
          <p:cNvSpPr txBox="1"/>
          <p:nvPr/>
        </p:nvSpPr>
        <p:spPr>
          <a:xfrm>
            <a:off x="191371" y="2269874"/>
            <a:ext cx="12379199" cy="6351764"/>
          </a:xfrm>
          <a:prstGeom prst="rect">
            <a:avLst/>
          </a:prstGeom>
        </p:spPr>
        <p:txBody>
          <a:bodyPr lIns="0" tIns="0" rIns="0" bIns="0" rtlCol="0" anchor="t">
            <a:spAutoFit/>
          </a:bodyPr>
          <a:lstStyle/>
          <a:p>
            <a:pPr marL="728883" lvl="1" indent="-364441" algn="just">
              <a:lnSpc>
                <a:spcPts val="4726"/>
              </a:lnSpc>
              <a:buFont typeface="Arial"/>
              <a:buChar char="•"/>
            </a:pPr>
            <a:r>
              <a:rPr lang="en-US" sz="3376" b="1">
                <a:solidFill>
                  <a:srgbClr val="465739"/>
                </a:solidFill>
                <a:latin typeface="Inter Bold"/>
                <a:ea typeface="Inter Bold"/>
                <a:cs typeface="Inter Bold"/>
                <a:sym typeface="Inter Bold"/>
              </a:rPr>
              <a:t>Hybrid CNN-ResNet-50 Architecture:</a:t>
            </a:r>
          </a:p>
          <a:p>
            <a:pPr marL="1094639" lvl="2" indent="-364880" algn="just">
              <a:lnSpc>
                <a:spcPts val="3549"/>
              </a:lnSpc>
              <a:buFont typeface="Arial"/>
              <a:buChar char="⚬"/>
            </a:pPr>
            <a:r>
              <a:rPr lang="en-US" sz="2535" b="1">
                <a:solidFill>
                  <a:srgbClr val="465739"/>
                </a:solidFill>
                <a:latin typeface="Inter Bold"/>
                <a:ea typeface="Inter Bold"/>
                <a:cs typeface="Inter Bold"/>
                <a:sym typeface="Inter Bold"/>
              </a:rPr>
              <a:t>Architecture:</a:t>
            </a:r>
            <a:r>
              <a:rPr lang="en-US" sz="2535">
                <a:solidFill>
                  <a:srgbClr val="465739"/>
                </a:solidFill>
                <a:latin typeface="Inter"/>
                <a:ea typeface="Inter"/>
                <a:cs typeface="Inter"/>
                <a:sym typeface="Inter"/>
              </a:rPr>
              <a:t> Custom Hybrid CNN built using ResNet-50 as a base model for robust feature extraction.</a:t>
            </a:r>
          </a:p>
          <a:p>
            <a:pPr marL="1094639" lvl="2" indent="-364880" algn="just">
              <a:lnSpc>
                <a:spcPts val="3549"/>
              </a:lnSpc>
              <a:buFont typeface="Arial"/>
              <a:buChar char="⚬"/>
            </a:pPr>
            <a:r>
              <a:rPr lang="en-US" sz="2535" b="1">
                <a:solidFill>
                  <a:srgbClr val="465739"/>
                </a:solidFill>
                <a:latin typeface="Inter Bold"/>
                <a:ea typeface="Inter Bold"/>
                <a:cs typeface="Inter Bold"/>
                <a:sym typeface="Inter Bold"/>
              </a:rPr>
              <a:t>Platform:</a:t>
            </a:r>
            <a:r>
              <a:rPr lang="en-US" sz="2535">
                <a:solidFill>
                  <a:srgbClr val="465739"/>
                </a:solidFill>
                <a:latin typeface="Inter"/>
                <a:ea typeface="Inter"/>
                <a:cs typeface="Inter"/>
                <a:sym typeface="Inter"/>
              </a:rPr>
              <a:t> Testing performed on a dedicated high-performance computing instance for consistent inference.</a:t>
            </a:r>
          </a:p>
          <a:p>
            <a:pPr algn="just">
              <a:lnSpc>
                <a:spcPts val="3549"/>
              </a:lnSpc>
            </a:pPr>
            <a:endParaRPr lang="en-US" sz="2535">
              <a:solidFill>
                <a:srgbClr val="465739"/>
              </a:solidFill>
              <a:latin typeface="Inter"/>
              <a:ea typeface="Inter"/>
              <a:cs typeface="Inter"/>
              <a:sym typeface="Inter"/>
            </a:endParaRPr>
          </a:p>
          <a:p>
            <a:pPr marL="728883" lvl="1" indent="-364441" algn="just">
              <a:lnSpc>
                <a:spcPts val="4726"/>
              </a:lnSpc>
              <a:buFont typeface="Arial"/>
              <a:buChar char="•"/>
            </a:pPr>
            <a:r>
              <a:rPr lang="en-US" sz="3376" b="1">
                <a:solidFill>
                  <a:srgbClr val="465739"/>
                </a:solidFill>
                <a:latin typeface="Inter Bold"/>
                <a:ea typeface="Inter Bold"/>
                <a:cs typeface="Inter Bold"/>
                <a:sym typeface="Inter Bold"/>
              </a:rPr>
              <a:t>Rigorous Validation Strategy:</a:t>
            </a:r>
          </a:p>
          <a:p>
            <a:pPr marL="1180997" lvl="2" indent="-393666" algn="just">
              <a:lnSpc>
                <a:spcPts val="3829"/>
              </a:lnSpc>
              <a:buFont typeface="Arial"/>
              <a:buChar char="⚬"/>
            </a:pPr>
            <a:r>
              <a:rPr lang="en-US" sz="2735">
                <a:solidFill>
                  <a:srgbClr val="465739"/>
                </a:solidFill>
                <a:latin typeface="Inter"/>
                <a:ea typeface="Inter"/>
                <a:cs typeface="Inter"/>
                <a:sym typeface="Inter"/>
              </a:rPr>
              <a:t>Validation leveraged the entire 13,520-image validation dataset to ensure the model's generalized performance across both classes:</a:t>
            </a:r>
          </a:p>
          <a:p>
            <a:pPr marL="1180997" lvl="2" indent="-393666" algn="just">
              <a:lnSpc>
                <a:spcPts val="3829"/>
              </a:lnSpc>
              <a:buFont typeface="Arial"/>
              <a:buChar char="⚬"/>
            </a:pPr>
            <a:r>
              <a:rPr lang="en-US" sz="2735" b="1">
                <a:solidFill>
                  <a:srgbClr val="465739"/>
                </a:solidFill>
                <a:latin typeface="Inter Bold"/>
                <a:ea typeface="Inter Bold"/>
                <a:cs typeface="Inter Bold"/>
                <a:sym typeface="Inter Bold"/>
              </a:rPr>
              <a:t>Diverse Sample Set:</a:t>
            </a:r>
            <a:r>
              <a:rPr lang="en-US" sz="2735">
                <a:solidFill>
                  <a:srgbClr val="465739"/>
                </a:solidFill>
                <a:latin typeface="Inter"/>
                <a:ea typeface="Inter"/>
                <a:cs typeface="Inter"/>
                <a:sym typeface="Inter"/>
              </a:rPr>
              <a:t> Included 7,520 InfectedFish (True Positives) and 6,000 FreshFish (True Negatives).</a:t>
            </a:r>
          </a:p>
          <a:p>
            <a:pPr marL="1180997" lvl="2" indent="-393666" algn="just">
              <a:lnSpc>
                <a:spcPts val="3829"/>
              </a:lnSpc>
              <a:buFont typeface="Arial"/>
              <a:buChar char="⚬"/>
            </a:pPr>
            <a:r>
              <a:rPr lang="en-US" sz="2735" b="1">
                <a:solidFill>
                  <a:srgbClr val="465739"/>
                </a:solidFill>
                <a:latin typeface="Inter Bold"/>
                <a:ea typeface="Inter Bold"/>
                <a:cs typeface="Inter Bold"/>
                <a:sym typeface="Inter Bold"/>
              </a:rPr>
              <a:t>Verification:</a:t>
            </a:r>
            <a:r>
              <a:rPr lang="en-US" sz="2735">
                <a:solidFill>
                  <a:srgbClr val="465739"/>
                </a:solidFill>
                <a:latin typeface="Inter"/>
                <a:ea typeface="Inter"/>
                <a:cs typeface="Inter"/>
                <a:sym typeface="Inter"/>
              </a:rPr>
              <a:t> Model efficacy was proven by analyzing performance metrics derived from predicted probabilities.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1105</Words>
  <Application>Microsoft Office PowerPoint</Application>
  <PresentationFormat>Custom</PresentationFormat>
  <Paragraphs>112</Paragraphs>
  <Slides>18</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Times New Roman MT Bold</vt:lpstr>
      <vt:lpstr>Times New Roman MT</vt:lpstr>
      <vt:lpstr>Arial</vt:lpstr>
      <vt:lpstr>Times New Roman</vt:lpstr>
      <vt:lpstr>Times New Roman Bold</vt:lpstr>
      <vt:lpstr>Futura</vt:lpstr>
      <vt:lpstr>Inter Bold</vt:lpstr>
      <vt:lpstr>Canva Sans Bold</vt:lpstr>
      <vt:lpstr>Calibri</vt:lpstr>
      <vt:lpstr>Inter</vt:lpstr>
      <vt:lpstr>Canva Sans</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dc:title>
  <cp:lastModifiedBy>KESHAV ABHISHEK</cp:lastModifiedBy>
  <cp:revision>2</cp:revision>
  <dcterms:created xsi:type="dcterms:W3CDTF">2006-08-16T00:00:00Z</dcterms:created>
  <dcterms:modified xsi:type="dcterms:W3CDTF">2025-11-18T06:32:00Z</dcterms:modified>
  <dc:identifier>DAGyBHANkyE</dc:identifier>
</cp:coreProperties>
</file>